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262" r:id="rId6"/>
    <p:sldId id="285" r:id="rId7"/>
    <p:sldId id="268" r:id="rId8"/>
    <p:sldId id="267" r:id="rId9"/>
    <p:sldId id="271" r:id="rId10"/>
    <p:sldId id="269" r:id="rId11"/>
    <p:sldId id="286" r:id="rId12"/>
    <p:sldId id="281" r:id="rId13"/>
    <p:sldId id="278" r:id="rId14"/>
    <p:sldId id="272" r:id="rId15"/>
    <p:sldId id="287" r:id="rId16"/>
    <p:sldId id="273" r:id="rId17"/>
    <p:sldId id="274" r:id="rId18"/>
    <p:sldId id="266" r:id="rId19"/>
    <p:sldId id="276" r:id="rId20"/>
    <p:sldId id="264" r:id="rId21"/>
    <p:sldId id="291" r:id="rId22"/>
    <p:sldId id="293" r:id="rId23"/>
    <p:sldId id="292" r:id="rId24"/>
    <p:sldId id="290" r:id="rId25"/>
    <p:sldId id="289" r:id="rId26"/>
    <p:sldId id="277" r:id="rId27"/>
    <p:sldId id="275" r:id="rId28"/>
  </p:sldIdLst>
  <p:sldSz cx="9144000" cy="5143500" type="screen16x9"/>
  <p:notesSz cx="6805613" cy="99441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Merriweather Sans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hKraJjQqB3wFvzXUtO1EiPnjGL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B95B94-0AE6-4221-A076-039712D044CC}">
  <a:tblStyle styleId="{86B95B94-0AE6-4221-A076-039712D044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48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32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customschemas.google.com/relationships/presentationmetadata" Target="meta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445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8900" y="746125"/>
            <a:ext cx="6629400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5625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9400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9400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1996 : </a:t>
            </a:r>
            <a:r>
              <a:rPr lang="en-US" dirty="0" err="1"/>
              <a:t>Onstar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Assistance of the customer</a:t>
            </a:r>
          </a:p>
          <a:p>
            <a:r>
              <a:rPr lang="en-US" dirty="0">
                <a:sym typeface="Wingdings" panose="05000000000000000000" pitchFamily="2" charset="2"/>
              </a:rPr>
              <a:t>1998 : </a:t>
            </a:r>
            <a:r>
              <a:rPr lang="en-US" dirty="0" err="1">
                <a:sym typeface="Wingdings" panose="05000000000000000000" pitchFamily="2" charset="2"/>
              </a:rPr>
              <a:t>ecall</a:t>
            </a:r>
            <a:r>
              <a:rPr lang="en-US" dirty="0">
                <a:sym typeface="Wingdings" panose="05000000000000000000" pitchFamily="2" charset="2"/>
              </a:rPr>
              <a:t>  in case of accident</a:t>
            </a:r>
          </a:p>
          <a:p>
            <a:r>
              <a:rPr lang="en-US" dirty="0">
                <a:sym typeface="Wingdings" panose="05000000000000000000" pitchFamily="2" charset="2"/>
              </a:rPr>
              <a:t>2005 : </a:t>
            </a:r>
            <a:r>
              <a:rPr lang="en-US" dirty="0" err="1">
                <a:sym typeface="Wingdings" panose="05000000000000000000" pitchFamily="2" charset="2"/>
              </a:rPr>
              <a:t>AudiConnect</a:t>
            </a:r>
            <a:r>
              <a:rPr lang="en-US" dirty="0">
                <a:sym typeface="Wingdings" panose="05000000000000000000" pitchFamily="2" charset="2"/>
              </a:rPr>
              <a:t>  </a:t>
            </a:r>
            <a:r>
              <a:rPr lang="en-US" dirty="0" err="1">
                <a:sym typeface="Wingdings" panose="05000000000000000000" pitchFamily="2" charset="2"/>
              </a:rPr>
              <a:t>Interraction</a:t>
            </a:r>
            <a:r>
              <a:rPr lang="en-US" dirty="0">
                <a:sym typeface="Wingdings" panose="05000000000000000000" pitchFamily="2" charset="2"/>
              </a:rPr>
              <a:t> btw smartphone and vehicle (LTE, traffic information)</a:t>
            </a:r>
          </a:p>
          <a:p>
            <a:r>
              <a:rPr lang="en-US" dirty="0">
                <a:sym typeface="Wingdings" panose="05000000000000000000" pitchFamily="2" charset="2"/>
              </a:rPr>
              <a:t>2015 : Other fa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0655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9400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Diapositive de titre - Group">
  <p:cSld name="1_Diapositive de titre - Group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/>
          <p:nvPr/>
        </p:nvSpPr>
        <p:spPr>
          <a:xfrm>
            <a:off x="5210047" y="-17672"/>
            <a:ext cx="3946694" cy="5178844"/>
          </a:xfrm>
          <a:custGeom>
            <a:avLst/>
            <a:gdLst/>
            <a:ahLst/>
            <a:cxnLst/>
            <a:rect l="l" t="t" r="r" b="b"/>
            <a:pathLst>
              <a:path w="10000" h="10001" extrusionOk="0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22;p12"/>
          <p:cNvSpPr/>
          <p:nvPr/>
        </p:nvSpPr>
        <p:spPr>
          <a:xfrm>
            <a:off x="5500584" y="-3960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12"/>
          <p:cNvSpPr txBox="1">
            <a:spLocks noGrp="1"/>
          </p:cNvSpPr>
          <p:nvPr>
            <p:ph type="ctrTitle"/>
          </p:nvPr>
        </p:nvSpPr>
        <p:spPr>
          <a:xfrm>
            <a:off x="302049" y="1007215"/>
            <a:ext cx="4918023" cy="319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None/>
              <a:defRPr sz="2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ubTitle" idx="1"/>
          </p:nvPr>
        </p:nvSpPr>
        <p:spPr>
          <a:xfrm>
            <a:off x="302049" y="3134826"/>
            <a:ext cx="49180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  <a:defRPr sz="1400" b="1" cap="none">
                <a:solidFill>
                  <a:schemeClr val="lt2"/>
                </a:solidFill>
              </a:defRPr>
            </a:lvl1pPr>
            <a:lvl2pPr lvl="1" algn="ctr">
              <a:spcBef>
                <a:spcPts val="225"/>
              </a:spcBef>
              <a:spcAft>
                <a:spcPts val="0"/>
              </a:spcAft>
              <a:buClr>
                <a:srgbClr val="8A8BA5"/>
              </a:buClr>
              <a:buSzPts val="1600"/>
              <a:buFont typeface="Century Gothic"/>
              <a:buNone/>
              <a:defRPr>
                <a:solidFill>
                  <a:srgbClr val="8A8BA5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3pPr>
            <a:lvl4pPr lvl="3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4pPr>
            <a:lvl5pPr lvl="4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/>
          <p:nvPr/>
        </p:nvSpPr>
        <p:spPr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www.thalesgroup.com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12"/>
          <p:cNvSpPr/>
          <p:nvPr/>
        </p:nvSpPr>
        <p:spPr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" name="Google Shape;27;p12" descr="logo_thales.png"/>
          <p:cNvPicPr preferRelativeResize="0"/>
          <p:nvPr/>
        </p:nvPicPr>
        <p:blipFill rotWithShape="1">
          <a:blip r:embed="rId3">
            <a:alphaModFix/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/>
          <p:nvPr/>
        </p:nvSpPr>
        <p:spPr>
          <a:xfrm>
            <a:off x="3968750" y="4764094"/>
            <a:ext cx="1206500" cy="170368"/>
          </a:xfrm>
          <a:prstGeom prst="rect">
            <a:avLst/>
          </a:prstGeom>
          <a:solidFill>
            <a:schemeClr val="lt1">
              <a:alpha val="49803"/>
            </a:scheme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68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CONFIDENTIAL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1_Titre et contenu + Photo">
  <p:cSld name="2.1_Titre et contenu + Phot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1"/>
          <p:cNvGrpSpPr/>
          <p:nvPr/>
        </p:nvGrpSpPr>
        <p:grpSpPr>
          <a:xfrm>
            <a:off x="5021581" y="-20538"/>
            <a:ext cx="1875985" cy="5164038"/>
            <a:chOff x="5021580" y="4728"/>
            <a:chExt cx="1875985" cy="6853272"/>
          </a:xfrm>
        </p:grpSpPr>
        <p:sp>
          <p:nvSpPr>
            <p:cNvPr id="97" name="Google Shape;97;p21"/>
            <p:cNvSpPr/>
            <p:nvPr/>
          </p:nvSpPr>
          <p:spPr>
            <a:xfrm>
              <a:off x="5021580" y="4728"/>
              <a:ext cx="747600" cy="6853272"/>
            </a:xfrm>
            <a:custGeom>
              <a:avLst/>
              <a:gdLst/>
              <a:ahLst/>
              <a:cxnLst/>
              <a:rect l="l" t="t" r="r" b="b"/>
              <a:pathLst>
                <a:path w="1730041" h="6842688" extrusionOk="0">
                  <a:moveTo>
                    <a:pt x="1061726" y="6842688"/>
                  </a:moveTo>
                  <a:cubicBezTo>
                    <a:pt x="348702" y="5778927"/>
                    <a:pt x="-94305" y="4695719"/>
                    <a:pt x="17083" y="3416535"/>
                  </a:cubicBezTo>
                  <a:cubicBezTo>
                    <a:pt x="128471" y="2137351"/>
                    <a:pt x="944138" y="717949"/>
                    <a:pt x="1730041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5422699" y="4728"/>
              <a:ext cx="1474866" cy="6853272"/>
            </a:xfrm>
            <a:custGeom>
              <a:avLst/>
              <a:gdLst/>
              <a:ahLst/>
              <a:cxnLst/>
              <a:rect l="l" t="t" r="r" b="b"/>
              <a:pathLst>
                <a:path w="3413026" h="6842688" extrusionOk="0">
                  <a:moveTo>
                    <a:pt x="342294" y="6842688"/>
                  </a:moveTo>
                  <a:cubicBezTo>
                    <a:pt x="-163901" y="5710282"/>
                    <a:pt x="-90656" y="4481474"/>
                    <a:pt x="443175" y="3196869"/>
                  </a:cubicBezTo>
                  <a:cubicBezTo>
                    <a:pt x="977006" y="1912264"/>
                    <a:pt x="2180317" y="803543"/>
                    <a:pt x="3413026" y="0"/>
                  </a:cubicBezTo>
                </a:path>
              </a:pathLst>
            </a:cu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9" name="Google Shape;99;p21"/>
          <p:cNvSpPr/>
          <p:nvPr/>
        </p:nvSpPr>
        <p:spPr>
          <a:xfrm>
            <a:off x="5501412" y="-9405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>
            <a:spLocks noGrp="1"/>
          </p:cNvSpPr>
          <p:nvPr>
            <p:ph type="pic" idx="2"/>
          </p:nvPr>
        </p:nvSpPr>
        <p:spPr>
          <a:xfrm>
            <a:off x="4740166" y="1169559"/>
            <a:ext cx="3993826" cy="28176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Century Gothic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179515" y="696542"/>
            <a:ext cx="4450659" cy="39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▌"/>
              <a:defRPr/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104" name="Google Shape;104;p21"/>
            <p:cNvSpPr/>
            <p:nvPr/>
          </p:nvSpPr>
          <p:spPr>
            <a:xfrm>
              <a:off x="4175125" y="-595312"/>
              <a:ext cx="230188" cy="215899"/>
            </a:xfrm>
            <a:custGeom>
              <a:avLst/>
              <a:gdLst/>
              <a:ahLst/>
              <a:cxnLst/>
              <a:rect l="l" t="t" r="r" b="b"/>
              <a:pathLst>
                <a:path w="180" h="166" extrusionOk="0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3868738" y="-595312"/>
              <a:ext cx="225425" cy="215899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3602038" y="-588963"/>
              <a:ext cx="201613" cy="209550"/>
            </a:xfrm>
            <a:custGeom>
              <a:avLst/>
              <a:gdLst/>
              <a:ahLst/>
              <a:cxnLst/>
              <a:rect l="l" t="t" r="r" b="b"/>
              <a:pathLst>
                <a:path w="158" h="162" extrusionOk="0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3248025" y="-588963"/>
              <a:ext cx="288925" cy="207962"/>
            </a:xfrm>
            <a:custGeom>
              <a:avLst/>
              <a:gdLst/>
              <a:ahLst/>
              <a:cxnLst/>
              <a:rect l="l" t="t" r="r" b="b"/>
              <a:pathLst>
                <a:path w="226" h="161" extrusionOk="0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2940050" y="-592138"/>
              <a:ext cx="242888" cy="211137"/>
            </a:xfrm>
            <a:custGeom>
              <a:avLst/>
              <a:gdLst/>
              <a:ahLst/>
              <a:cxnLst/>
              <a:rect l="l" t="t" r="r" b="b"/>
              <a:pathLst>
                <a:path w="190" h="163" extrusionOk="0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2619375" y="-595312"/>
              <a:ext cx="244475" cy="211137"/>
            </a:xfrm>
            <a:custGeom>
              <a:avLst/>
              <a:gdLst/>
              <a:ahLst/>
              <a:cxnLst/>
              <a:rect l="l" t="t" r="r" b="b"/>
              <a:pathLst>
                <a:path w="192" h="162" extrusionOk="0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2_Titre et contenu + Photo">
  <p:cSld name="2.2_Titre et contenu + Photo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5501412" y="-9405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3" name="Google Shape;113;p22"/>
          <p:cNvGrpSpPr/>
          <p:nvPr/>
        </p:nvGrpSpPr>
        <p:grpSpPr>
          <a:xfrm>
            <a:off x="5021581" y="-20538"/>
            <a:ext cx="1875985" cy="5164038"/>
            <a:chOff x="5021580" y="4728"/>
            <a:chExt cx="1875985" cy="6853272"/>
          </a:xfrm>
        </p:grpSpPr>
        <p:sp>
          <p:nvSpPr>
            <p:cNvPr id="114" name="Google Shape;114;p22"/>
            <p:cNvSpPr/>
            <p:nvPr/>
          </p:nvSpPr>
          <p:spPr>
            <a:xfrm>
              <a:off x="5021580" y="4728"/>
              <a:ext cx="747600" cy="6853272"/>
            </a:xfrm>
            <a:custGeom>
              <a:avLst/>
              <a:gdLst/>
              <a:ahLst/>
              <a:cxnLst/>
              <a:rect l="l" t="t" r="r" b="b"/>
              <a:pathLst>
                <a:path w="1730041" h="6842688" extrusionOk="0">
                  <a:moveTo>
                    <a:pt x="1061726" y="6842688"/>
                  </a:moveTo>
                  <a:cubicBezTo>
                    <a:pt x="348702" y="5778927"/>
                    <a:pt x="-94305" y="4695719"/>
                    <a:pt x="17083" y="3416535"/>
                  </a:cubicBezTo>
                  <a:cubicBezTo>
                    <a:pt x="128471" y="2137351"/>
                    <a:pt x="944138" y="717949"/>
                    <a:pt x="1730041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5422699" y="4728"/>
              <a:ext cx="1474866" cy="6853272"/>
            </a:xfrm>
            <a:custGeom>
              <a:avLst/>
              <a:gdLst/>
              <a:ahLst/>
              <a:cxnLst/>
              <a:rect l="l" t="t" r="r" b="b"/>
              <a:pathLst>
                <a:path w="3413026" h="6842688" extrusionOk="0">
                  <a:moveTo>
                    <a:pt x="342294" y="6842688"/>
                  </a:moveTo>
                  <a:cubicBezTo>
                    <a:pt x="-163901" y="5710282"/>
                    <a:pt x="-90656" y="4481474"/>
                    <a:pt x="443175" y="3196869"/>
                  </a:cubicBezTo>
                  <a:cubicBezTo>
                    <a:pt x="977006" y="1912264"/>
                    <a:pt x="2180317" y="803543"/>
                    <a:pt x="3413026" y="0"/>
                  </a:cubicBezTo>
                </a:path>
              </a:pathLst>
            </a:cu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>
            <a:spLocks noGrp="1"/>
          </p:cNvSpPr>
          <p:nvPr>
            <p:ph type="pic" idx="2"/>
          </p:nvPr>
        </p:nvSpPr>
        <p:spPr>
          <a:xfrm>
            <a:off x="5898598" y="1229181"/>
            <a:ext cx="2916868" cy="20578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Century Gothic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5898598" y="3396030"/>
            <a:ext cx="2916868" cy="123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Font typeface="Century Gothic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3"/>
          </p:nvPr>
        </p:nvSpPr>
        <p:spPr>
          <a:xfrm>
            <a:off x="179515" y="696542"/>
            <a:ext cx="5578623" cy="39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▌"/>
              <a:defRPr/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0" name="Google Shape;120;p22"/>
          <p:cNvGrpSpPr/>
          <p:nvPr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121" name="Google Shape;121;p22"/>
            <p:cNvSpPr/>
            <p:nvPr/>
          </p:nvSpPr>
          <p:spPr>
            <a:xfrm>
              <a:off x="4175125" y="-595312"/>
              <a:ext cx="230188" cy="215899"/>
            </a:xfrm>
            <a:custGeom>
              <a:avLst/>
              <a:gdLst/>
              <a:ahLst/>
              <a:cxnLst/>
              <a:rect l="l" t="t" r="r" b="b"/>
              <a:pathLst>
                <a:path w="180" h="166" extrusionOk="0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3868738" y="-595312"/>
              <a:ext cx="225425" cy="215899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3602038" y="-588963"/>
              <a:ext cx="201613" cy="209550"/>
            </a:xfrm>
            <a:custGeom>
              <a:avLst/>
              <a:gdLst/>
              <a:ahLst/>
              <a:cxnLst/>
              <a:rect l="l" t="t" r="r" b="b"/>
              <a:pathLst>
                <a:path w="158" h="162" extrusionOk="0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3248025" y="-588963"/>
              <a:ext cx="288925" cy="207962"/>
            </a:xfrm>
            <a:custGeom>
              <a:avLst/>
              <a:gdLst/>
              <a:ahLst/>
              <a:cxnLst/>
              <a:rect l="l" t="t" r="r" b="b"/>
              <a:pathLst>
                <a:path w="226" h="161" extrusionOk="0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2940050" y="-592138"/>
              <a:ext cx="242888" cy="211137"/>
            </a:xfrm>
            <a:custGeom>
              <a:avLst/>
              <a:gdLst/>
              <a:ahLst/>
              <a:cxnLst/>
              <a:rect l="l" t="t" r="r" b="b"/>
              <a:pathLst>
                <a:path w="190" h="163" extrusionOk="0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2619375" y="-595312"/>
              <a:ext cx="244475" cy="211137"/>
            </a:xfrm>
            <a:custGeom>
              <a:avLst/>
              <a:gdLst/>
              <a:ahLst/>
              <a:cxnLst/>
              <a:rect l="l" t="t" r="r" b="b"/>
              <a:pathLst>
                <a:path w="192" h="162" extrusionOk="0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3_Titre et contenu + Photo">
  <p:cSld name="2.3_Titre et contenu + Photo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5501412" y="-9405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>
            <a:spLocks noGrp="1"/>
          </p:cNvSpPr>
          <p:nvPr>
            <p:ph type="pic" idx="2"/>
          </p:nvPr>
        </p:nvSpPr>
        <p:spPr>
          <a:xfrm>
            <a:off x="6227132" y="1439420"/>
            <a:ext cx="2916868" cy="20578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Century Gothic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6227132" y="3554186"/>
            <a:ext cx="2916868" cy="107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Font typeface="Century Gothic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3"/>
          </p:nvPr>
        </p:nvSpPr>
        <p:spPr>
          <a:xfrm>
            <a:off x="179515" y="696542"/>
            <a:ext cx="5578623" cy="39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▌"/>
              <a:defRPr/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4" name="Google Shape;134;p23"/>
          <p:cNvGrpSpPr/>
          <p:nvPr/>
        </p:nvGrpSpPr>
        <p:grpSpPr>
          <a:xfrm>
            <a:off x="5021581" y="-20538"/>
            <a:ext cx="1875985" cy="5164038"/>
            <a:chOff x="5021580" y="4728"/>
            <a:chExt cx="1875985" cy="6853272"/>
          </a:xfrm>
        </p:grpSpPr>
        <p:sp>
          <p:nvSpPr>
            <p:cNvPr id="135" name="Google Shape;135;p23"/>
            <p:cNvSpPr/>
            <p:nvPr/>
          </p:nvSpPr>
          <p:spPr>
            <a:xfrm>
              <a:off x="5021580" y="4728"/>
              <a:ext cx="747600" cy="6853272"/>
            </a:xfrm>
            <a:custGeom>
              <a:avLst/>
              <a:gdLst/>
              <a:ahLst/>
              <a:cxnLst/>
              <a:rect l="l" t="t" r="r" b="b"/>
              <a:pathLst>
                <a:path w="1730041" h="6842688" extrusionOk="0">
                  <a:moveTo>
                    <a:pt x="1061726" y="6842688"/>
                  </a:moveTo>
                  <a:cubicBezTo>
                    <a:pt x="348702" y="5778927"/>
                    <a:pt x="-94305" y="4695719"/>
                    <a:pt x="17083" y="3416535"/>
                  </a:cubicBezTo>
                  <a:cubicBezTo>
                    <a:pt x="128471" y="2137351"/>
                    <a:pt x="944138" y="717949"/>
                    <a:pt x="1730041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5422699" y="4728"/>
              <a:ext cx="1474866" cy="6853272"/>
            </a:xfrm>
            <a:custGeom>
              <a:avLst/>
              <a:gdLst/>
              <a:ahLst/>
              <a:cxnLst/>
              <a:rect l="l" t="t" r="r" b="b"/>
              <a:pathLst>
                <a:path w="3413026" h="6842688" extrusionOk="0">
                  <a:moveTo>
                    <a:pt x="342294" y="6842688"/>
                  </a:moveTo>
                  <a:cubicBezTo>
                    <a:pt x="-163901" y="5710282"/>
                    <a:pt x="-90656" y="4481474"/>
                    <a:pt x="443175" y="3196869"/>
                  </a:cubicBezTo>
                  <a:cubicBezTo>
                    <a:pt x="977006" y="1912264"/>
                    <a:pt x="2180317" y="803543"/>
                    <a:pt x="3413026" y="0"/>
                  </a:cubicBezTo>
                </a:path>
              </a:pathLst>
            </a:cu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37" name="Google Shape;137;p23"/>
          <p:cNvGrpSpPr/>
          <p:nvPr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138" name="Google Shape;138;p23"/>
            <p:cNvSpPr/>
            <p:nvPr/>
          </p:nvSpPr>
          <p:spPr>
            <a:xfrm>
              <a:off x="4175125" y="-595312"/>
              <a:ext cx="230188" cy="215899"/>
            </a:xfrm>
            <a:custGeom>
              <a:avLst/>
              <a:gdLst/>
              <a:ahLst/>
              <a:cxnLst/>
              <a:rect l="l" t="t" r="r" b="b"/>
              <a:pathLst>
                <a:path w="180" h="166" extrusionOk="0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3868738" y="-595312"/>
              <a:ext cx="225425" cy="215899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3602038" y="-588963"/>
              <a:ext cx="201613" cy="209550"/>
            </a:xfrm>
            <a:custGeom>
              <a:avLst/>
              <a:gdLst/>
              <a:ahLst/>
              <a:cxnLst/>
              <a:rect l="l" t="t" r="r" b="b"/>
              <a:pathLst>
                <a:path w="158" h="162" extrusionOk="0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3248025" y="-588963"/>
              <a:ext cx="288925" cy="207962"/>
            </a:xfrm>
            <a:custGeom>
              <a:avLst/>
              <a:gdLst/>
              <a:ahLst/>
              <a:cxnLst/>
              <a:rect l="l" t="t" r="r" b="b"/>
              <a:pathLst>
                <a:path w="226" h="161" extrusionOk="0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2940050" y="-592138"/>
              <a:ext cx="242888" cy="211137"/>
            </a:xfrm>
            <a:custGeom>
              <a:avLst/>
              <a:gdLst/>
              <a:ahLst/>
              <a:cxnLst/>
              <a:rect l="l" t="t" r="r" b="b"/>
              <a:pathLst>
                <a:path w="190" h="163" extrusionOk="0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2619375" y="-595312"/>
              <a:ext cx="244475" cy="211137"/>
            </a:xfrm>
            <a:custGeom>
              <a:avLst/>
              <a:gdLst/>
              <a:ahLst/>
              <a:cxnLst/>
              <a:rect l="l" t="t" r="r" b="b"/>
              <a:pathLst>
                <a:path w="192" h="162" extrusionOk="0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4_Titre et contenu + Photo">
  <p:cSld name="2.4_Titre et contenu + Photo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501412" y="-9405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7" name="Google Shape;147;p24"/>
          <p:cNvGrpSpPr/>
          <p:nvPr/>
        </p:nvGrpSpPr>
        <p:grpSpPr>
          <a:xfrm>
            <a:off x="5021581" y="-20538"/>
            <a:ext cx="1875985" cy="5164038"/>
            <a:chOff x="5021580" y="4728"/>
            <a:chExt cx="1875985" cy="6853272"/>
          </a:xfrm>
        </p:grpSpPr>
        <p:sp>
          <p:nvSpPr>
            <p:cNvPr id="148" name="Google Shape;148;p24"/>
            <p:cNvSpPr/>
            <p:nvPr/>
          </p:nvSpPr>
          <p:spPr>
            <a:xfrm>
              <a:off x="5021580" y="4728"/>
              <a:ext cx="747600" cy="6853272"/>
            </a:xfrm>
            <a:custGeom>
              <a:avLst/>
              <a:gdLst/>
              <a:ahLst/>
              <a:cxnLst/>
              <a:rect l="l" t="t" r="r" b="b"/>
              <a:pathLst>
                <a:path w="1730041" h="6842688" extrusionOk="0">
                  <a:moveTo>
                    <a:pt x="1061726" y="6842688"/>
                  </a:moveTo>
                  <a:cubicBezTo>
                    <a:pt x="348702" y="5778927"/>
                    <a:pt x="-94305" y="4695719"/>
                    <a:pt x="17083" y="3416535"/>
                  </a:cubicBezTo>
                  <a:cubicBezTo>
                    <a:pt x="128471" y="2137351"/>
                    <a:pt x="944138" y="717949"/>
                    <a:pt x="1730041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5422699" y="4728"/>
              <a:ext cx="1474866" cy="6853272"/>
            </a:xfrm>
            <a:custGeom>
              <a:avLst/>
              <a:gdLst/>
              <a:ahLst/>
              <a:cxnLst/>
              <a:rect l="l" t="t" r="r" b="b"/>
              <a:pathLst>
                <a:path w="3413026" h="6842688" extrusionOk="0">
                  <a:moveTo>
                    <a:pt x="342294" y="6842688"/>
                  </a:moveTo>
                  <a:cubicBezTo>
                    <a:pt x="-163901" y="5710282"/>
                    <a:pt x="-90656" y="4481474"/>
                    <a:pt x="443175" y="3196869"/>
                  </a:cubicBezTo>
                  <a:cubicBezTo>
                    <a:pt x="977006" y="1912264"/>
                    <a:pt x="2180317" y="803543"/>
                    <a:pt x="3413026" y="0"/>
                  </a:cubicBezTo>
                </a:path>
              </a:pathLst>
            </a:cu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5501950" y="3396030"/>
            <a:ext cx="3313517" cy="123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Font typeface="Century Gothic"/>
              <a:buNone/>
              <a:defRPr sz="1200" b="0">
                <a:solidFill>
                  <a:srgbClr val="FFFFFF"/>
                </a:solidFill>
              </a:defRPr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>
            <a:spLocks noGrp="1"/>
          </p:cNvSpPr>
          <p:nvPr>
            <p:ph type="pic" idx="2"/>
          </p:nvPr>
        </p:nvSpPr>
        <p:spPr>
          <a:xfrm>
            <a:off x="4934169" y="865130"/>
            <a:ext cx="1913083" cy="134969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Century Gothic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>
            <a:spLocks noGrp="1"/>
          </p:cNvSpPr>
          <p:nvPr>
            <p:ph type="pic" idx="3"/>
          </p:nvPr>
        </p:nvSpPr>
        <p:spPr>
          <a:xfrm>
            <a:off x="6904737" y="1914673"/>
            <a:ext cx="1913083" cy="134969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Century Gothic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4"/>
          </p:nvPr>
        </p:nvSpPr>
        <p:spPr>
          <a:xfrm>
            <a:off x="179515" y="696542"/>
            <a:ext cx="4639968" cy="39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▌"/>
              <a:defRPr/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5" name="Google Shape;155;p24"/>
          <p:cNvGrpSpPr/>
          <p:nvPr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156" name="Google Shape;156;p24"/>
            <p:cNvSpPr/>
            <p:nvPr/>
          </p:nvSpPr>
          <p:spPr>
            <a:xfrm>
              <a:off x="4175125" y="-595312"/>
              <a:ext cx="230188" cy="215899"/>
            </a:xfrm>
            <a:custGeom>
              <a:avLst/>
              <a:gdLst/>
              <a:ahLst/>
              <a:cxnLst/>
              <a:rect l="l" t="t" r="r" b="b"/>
              <a:pathLst>
                <a:path w="180" h="166" extrusionOk="0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3868738" y="-595312"/>
              <a:ext cx="225425" cy="215899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3602038" y="-588963"/>
              <a:ext cx="201613" cy="209550"/>
            </a:xfrm>
            <a:custGeom>
              <a:avLst/>
              <a:gdLst/>
              <a:ahLst/>
              <a:cxnLst/>
              <a:rect l="l" t="t" r="r" b="b"/>
              <a:pathLst>
                <a:path w="158" h="162" extrusionOk="0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3248025" y="-588963"/>
              <a:ext cx="288925" cy="207962"/>
            </a:xfrm>
            <a:custGeom>
              <a:avLst/>
              <a:gdLst/>
              <a:ahLst/>
              <a:cxnLst/>
              <a:rect l="l" t="t" r="r" b="b"/>
              <a:pathLst>
                <a:path w="226" h="161" extrusionOk="0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2940050" y="-592138"/>
              <a:ext cx="242888" cy="211137"/>
            </a:xfrm>
            <a:custGeom>
              <a:avLst/>
              <a:gdLst/>
              <a:ahLst/>
              <a:cxnLst/>
              <a:rect l="l" t="t" r="r" b="b"/>
              <a:pathLst>
                <a:path w="190" h="163" extrusionOk="0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2619375" y="-595312"/>
              <a:ext cx="244475" cy="211137"/>
            </a:xfrm>
            <a:custGeom>
              <a:avLst/>
              <a:gdLst/>
              <a:ahLst/>
              <a:cxnLst/>
              <a:rect l="l" t="t" r="r" b="b"/>
              <a:pathLst>
                <a:path w="192" h="162" extrusionOk="0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5_Titre et contenu + Photo">
  <p:cSld name="2.5_Titre et contenu + Photo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5501412" y="-9405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5" name="Google Shape;165;p25"/>
          <p:cNvGrpSpPr/>
          <p:nvPr/>
        </p:nvGrpSpPr>
        <p:grpSpPr>
          <a:xfrm>
            <a:off x="5021581" y="-20538"/>
            <a:ext cx="1875985" cy="5164038"/>
            <a:chOff x="5021580" y="4728"/>
            <a:chExt cx="1875985" cy="6853272"/>
          </a:xfrm>
        </p:grpSpPr>
        <p:sp>
          <p:nvSpPr>
            <p:cNvPr id="166" name="Google Shape;166;p25"/>
            <p:cNvSpPr/>
            <p:nvPr/>
          </p:nvSpPr>
          <p:spPr>
            <a:xfrm>
              <a:off x="5021580" y="4728"/>
              <a:ext cx="747600" cy="6853272"/>
            </a:xfrm>
            <a:custGeom>
              <a:avLst/>
              <a:gdLst/>
              <a:ahLst/>
              <a:cxnLst/>
              <a:rect l="l" t="t" r="r" b="b"/>
              <a:pathLst>
                <a:path w="1730041" h="6842688" extrusionOk="0">
                  <a:moveTo>
                    <a:pt x="1061726" y="6842688"/>
                  </a:moveTo>
                  <a:cubicBezTo>
                    <a:pt x="348702" y="5778927"/>
                    <a:pt x="-94305" y="4695719"/>
                    <a:pt x="17083" y="3416535"/>
                  </a:cubicBezTo>
                  <a:cubicBezTo>
                    <a:pt x="128471" y="2137351"/>
                    <a:pt x="944138" y="717949"/>
                    <a:pt x="1730041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5422699" y="4728"/>
              <a:ext cx="1474866" cy="6853272"/>
            </a:xfrm>
            <a:custGeom>
              <a:avLst/>
              <a:gdLst/>
              <a:ahLst/>
              <a:cxnLst/>
              <a:rect l="l" t="t" r="r" b="b"/>
              <a:pathLst>
                <a:path w="3413026" h="6842688" extrusionOk="0">
                  <a:moveTo>
                    <a:pt x="342294" y="6842688"/>
                  </a:moveTo>
                  <a:cubicBezTo>
                    <a:pt x="-163901" y="5710282"/>
                    <a:pt x="-90656" y="4481474"/>
                    <a:pt x="443175" y="3196869"/>
                  </a:cubicBezTo>
                  <a:cubicBezTo>
                    <a:pt x="977006" y="1912264"/>
                    <a:pt x="2180317" y="803543"/>
                    <a:pt x="3413026" y="0"/>
                  </a:cubicBezTo>
                </a:path>
              </a:pathLst>
            </a:cu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>
            <a:spLocks noGrp="1"/>
          </p:cNvSpPr>
          <p:nvPr>
            <p:ph type="pic" idx="2"/>
          </p:nvPr>
        </p:nvSpPr>
        <p:spPr>
          <a:xfrm>
            <a:off x="7079796" y="842794"/>
            <a:ext cx="1735593" cy="122447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Century Gothic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>
            <a:spLocks noGrp="1"/>
          </p:cNvSpPr>
          <p:nvPr>
            <p:ph type="pic" idx="3"/>
          </p:nvPr>
        </p:nvSpPr>
        <p:spPr>
          <a:xfrm>
            <a:off x="7079796" y="2124658"/>
            <a:ext cx="1735593" cy="122447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Century Gothic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>
            <a:spLocks noGrp="1"/>
          </p:cNvSpPr>
          <p:nvPr>
            <p:ph type="pic" idx="4"/>
          </p:nvPr>
        </p:nvSpPr>
        <p:spPr>
          <a:xfrm>
            <a:off x="7079796" y="3406522"/>
            <a:ext cx="1735593" cy="122447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Century Gothic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179515" y="696542"/>
            <a:ext cx="5322434" cy="39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▌"/>
              <a:defRPr/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5"/>
          </p:nvPr>
        </p:nvSpPr>
        <p:spPr>
          <a:xfrm>
            <a:off x="5509838" y="1964218"/>
            <a:ext cx="1502469" cy="266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Font typeface="Century Gothic"/>
              <a:buNone/>
              <a:defRPr sz="1200" b="0">
                <a:solidFill>
                  <a:srgbClr val="FFFFFF"/>
                </a:solidFill>
              </a:defRPr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4" name="Google Shape;174;p25"/>
          <p:cNvGrpSpPr/>
          <p:nvPr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175" name="Google Shape;175;p25"/>
            <p:cNvSpPr/>
            <p:nvPr/>
          </p:nvSpPr>
          <p:spPr>
            <a:xfrm>
              <a:off x="4175125" y="-595312"/>
              <a:ext cx="230188" cy="215899"/>
            </a:xfrm>
            <a:custGeom>
              <a:avLst/>
              <a:gdLst/>
              <a:ahLst/>
              <a:cxnLst/>
              <a:rect l="l" t="t" r="r" b="b"/>
              <a:pathLst>
                <a:path w="180" h="166" extrusionOk="0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3868738" y="-595312"/>
              <a:ext cx="225425" cy="215899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3602038" y="-588963"/>
              <a:ext cx="201613" cy="209550"/>
            </a:xfrm>
            <a:custGeom>
              <a:avLst/>
              <a:gdLst/>
              <a:ahLst/>
              <a:cxnLst/>
              <a:rect l="l" t="t" r="r" b="b"/>
              <a:pathLst>
                <a:path w="158" h="162" extrusionOk="0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248025" y="-588963"/>
              <a:ext cx="288925" cy="207962"/>
            </a:xfrm>
            <a:custGeom>
              <a:avLst/>
              <a:gdLst/>
              <a:ahLst/>
              <a:cxnLst/>
              <a:rect l="l" t="t" r="r" b="b"/>
              <a:pathLst>
                <a:path w="226" h="161" extrusionOk="0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2940050" y="-592138"/>
              <a:ext cx="242888" cy="211137"/>
            </a:xfrm>
            <a:custGeom>
              <a:avLst/>
              <a:gdLst/>
              <a:ahLst/>
              <a:cxnLst/>
              <a:rect l="l" t="t" r="r" b="b"/>
              <a:pathLst>
                <a:path w="190" h="163" extrusionOk="0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2619375" y="-595312"/>
              <a:ext cx="244475" cy="211137"/>
            </a:xfrm>
            <a:custGeom>
              <a:avLst/>
              <a:gdLst/>
              <a:ahLst/>
              <a:cxnLst/>
              <a:rect l="l" t="t" r="r" b="b"/>
              <a:pathLst>
                <a:path w="192" h="162" extrusionOk="0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6_Titre et contenu + Photo">
  <p:cSld name="2.6_Titre et contenu + Photo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6"/>
          <p:cNvGrpSpPr/>
          <p:nvPr/>
        </p:nvGrpSpPr>
        <p:grpSpPr>
          <a:xfrm>
            <a:off x="5021581" y="-20538"/>
            <a:ext cx="1875985" cy="5164038"/>
            <a:chOff x="5021580" y="4728"/>
            <a:chExt cx="1875985" cy="6853272"/>
          </a:xfrm>
        </p:grpSpPr>
        <p:sp>
          <p:nvSpPr>
            <p:cNvPr id="184" name="Google Shape;184;p26"/>
            <p:cNvSpPr/>
            <p:nvPr/>
          </p:nvSpPr>
          <p:spPr>
            <a:xfrm>
              <a:off x="5021580" y="4728"/>
              <a:ext cx="747600" cy="6853272"/>
            </a:xfrm>
            <a:custGeom>
              <a:avLst/>
              <a:gdLst/>
              <a:ahLst/>
              <a:cxnLst/>
              <a:rect l="l" t="t" r="r" b="b"/>
              <a:pathLst>
                <a:path w="1730041" h="6842688" extrusionOk="0">
                  <a:moveTo>
                    <a:pt x="1061726" y="6842688"/>
                  </a:moveTo>
                  <a:cubicBezTo>
                    <a:pt x="348702" y="5778927"/>
                    <a:pt x="-94305" y="4695719"/>
                    <a:pt x="17083" y="3416535"/>
                  </a:cubicBezTo>
                  <a:cubicBezTo>
                    <a:pt x="128471" y="2137351"/>
                    <a:pt x="944138" y="717949"/>
                    <a:pt x="1730041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5422699" y="4728"/>
              <a:ext cx="1474866" cy="6853272"/>
            </a:xfrm>
            <a:custGeom>
              <a:avLst/>
              <a:gdLst/>
              <a:ahLst/>
              <a:cxnLst/>
              <a:rect l="l" t="t" r="r" b="b"/>
              <a:pathLst>
                <a:path w="3413026" h="6842688" extrusionOk="0">
                  <a:moveTo>
                    <a:pt x="342294" y="6842688"/>
                  </a:moveTo>
                  <a:cubicBezTo>
                    <a:pt x="-163901" y="5710282"/>
                    <a:pt x="-90656" y="4481474"/>
                    <a:pt x="443175" y="3196869"/>
                  </a:cubicBezTo>
                  <a:cubicBezTo>
                    <a:pt x="977006" y="1912264"/>
                    <a:pt x="2180317" y="803543"/>
                    <a:pt x="3413026" y="0"/>
                  </a:cubicBezTo>
                </a:path>
              </a:pathLst>
            </a:cu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86" name="Google Shape;186;p26"/>
          <p:cNvGrpSpPr/>
          <p:nvPr/>
        </p:nvGrpSpPr>
        <p:grpSpPr>
          <a:xfrm>
            <a:off x="7256329" y="4879328"/>
            <a:ext cx="1692409" cy="153444"/>
            <a:chOff x="2619375" y="-595312"/>
            <a:chExt cx="1785938" cy="215899"/>
          </a:xfrm>
        </p:grpSpPr>
        <p:sp>
          <p:nvSpPr>
            <p:cNvPr id="187" name="Google Shape;187;p26"/>
            <p:cNvSpPr/>
            <p:nvPr/>
          </p:nvSpPr>
          <p:spPr>
            <a:xfrm>
              <a:off x="4175125" y="-595312"/>
              <a:ext cx="230188" cy="215899"/>
            </a:xfrm>
            <a:custGeom>
              <a:avLst/>
              <a:gdLst/>
              <a:ahLst/>
              <a:cxnLst/>
              <a:rect l="l" t="t" r="r" b="b"/>
              <a:pathLst>
                <a:path w="180" h="166" extrusionOk="0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868738" y="-595312"/>
              <a:ext cx="225425" cy="215899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602038" y="-588963"/>
              <a:ext cx="201613" cy="209550"/>
            </a:xfrm>
            <a:custGeom>
              <a:avLst/>
              <a:gdLst/>
              <a:ahLst/>
              <a:cxnLst/>
              <a:rect l="l" t="t" r="r" b="b"/>
              <a:pathLst>
                <a:path w="158" h="162" extrusionOk="0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3248025" y="-588963"/>
              <a:ext cx="288925" cy="207962"/>
            </a:xfrm>
            <a:custGeom>
              <a:avLst/>
              <a:gdLst/>
              <a:ahLst/>
              <a:cxnLst/>
              <a:rect l="l" t="t" r="r" b="b"/>
              <a:pathLst>
                <a:path w="226" h="161" extrusionOk="0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2940050" y="-592138"/>
              <a:ext cx="242888" cy="211137"/>
            </a:xfrm>
            <a:custGeom>
              <a:avLst/>
              <a:gdLst/>
              <a:ahLst/>
              <a:cxnLst/>
              <a:rect l="l" t="t" r="r" b="b"/>
              <a:pathLst>
                <a:path w="190" h="163" extrusionOk="0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2619375" y="-595312"/>
              <a:ext cx="244475" cy="211137"/>
            </a:xfrm>
            <a:custGeom>
              <a:avLst/>
              <a:gdLst/>
              <a:ahLst/>
              <a:cxnLst/>
              <a:rect l="l" t="t" r="r" b="b"/>
              <a:pathLst>
                <a:path w="192" h="162" extrusionOk="0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179515" y="696542"/>
            <a:ext cx="5322434" cy="39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▌"/>
              <a:defRPr/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6"/>
          <p:cNvSpPr>
            <a:spLocks noGrp="1"/>
          </p:cNvSpPr>
          <p:nvPr>
            <p:ph type="pic" idx="2"/>
          </p:nvPr>
        </p:nvSpPr>
        <p:spPr>
          <a:xfrm>
            <a:off x="5501950" y="-9526"/>
            <a:ext cx="3647433" cy="51530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32000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7_Titre et contenu + Texte">
  <p:cSld name="2.7_Titre et contenu + Text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5501412" y="-9405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9" name="Google Shape;199;p27"/>
          <p:cNvGrpSpPr/>
          <p:nvPr/>
        </p:nvGrpSpPr>
        <p:grpSpPr>
          <a:xfrm>
            <a:off x="5021581" y="-20538"/>
            <a:ext cx="1875985" cy="5164038"/>
            <a:chOff x="5021580" y="4728"/>
            <a:chExt cx="1875985" cy="6853272"/>
          </a:xfrm>
        </p:grpSpPr>
        <p:sp>
          <p:nvSpPr>
            <p:cNvPr id="200" name="Google Shape;200;p27"/>
            <p:cNvSpPr/>
            <p:nvPr/>
          </p:nvSpPr>
          <p:spPr>
            <a:xfrm>
              <a:off x="5021580" y="4728"/>
              <a:ext cx="747600" cy="6853272"/>
            </a:xfrm>
            <a:custGeom>
              <a:avLst/>
              <a:gdLst/>
              <a:ahLst/>
              <a:cxnLst/>
              <a:rect l="l" t="t" r="r" b="b"/>
              <a:pathLst>
                <a:path w="1730041" h="6842688" extrusionOk="0">
                  <a:moveTo>
                    <a:pt x="1061726" y="6842688"/>
                  </a:moveTo>
                  <a:cubicBezTo>
                    <a:pt x="348702" y="5778927"/>
                    <a:pt x="-94305" y="4695719"/>
                    <a:pt x="17083" y="3416535"/>
                  </a:cubicBezTo>
                  <a:cubicBezTo>
                    <a:pt x="128471" y="2137351"/>
                    <a:pt x="944138" y="717949"/>
                    <a:pt x="1730041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422699" y="4728"/>
              <a:ext cx="1474866" cy="6853272"/>
            </a:xfrm>
            <a:custGeom>
              <a:avLst/>
              <a:gdLst/>
              <a:ahLst/>
              <a:cxnLst/>
              <a:rect l="l" t="t" r="r" b="b"/>
              <a:pathLst>
                <a:path w="3413026" h="6842688" extrusionOk="0">
                  <a:moveTo>
                    <a:pt x="342294" y="6842688"/>
                  </a:moveTo>
                  <a:cubicBezTo>
                    <a:pt x="-163901" y="5710282"/>
                    <a:pt x="-90656" y="4481474"/>
                    <a:pt x="443175" y="3196869"/>
                  </a:cubicBezTo>
                  <a:cubicBezTo>
                    <a:pt x="977006" y="1912264"/>
                    <a:pt x="2180317" y="803543"/>
                    <a:pt x="3413026" y="0"/>
                  </a:cubicBezTo>
                </a:path>
              </a:pathLst>
            </a:cu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1"/>
          </p:nvPr>
        </p:nvSpPr>
        <p:spPr>
          <a:xfrm>
            <a:off x="179515" y="696542"/>
            <a:ext cx="5322434" cy="39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▌"/>
              <a:defRPr/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2"/>
          </p:nvPr>
        </p:nvSpPr>
        <p:spPr>
          <a:xfrm>
            <a:off x="5509837" y="696543"/>
            <a:ext cx="3431610" cy="393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Font typeface="Century Gothic"/>
              <a:buNone/>
              <a:defRPr sz="1600" b="1">
                <a:solidFill>
                  <a:srgbClr val="FFFFFF"/>
                </a:solidFill>
              </a:defRPr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5" name="Google Shape;205;p27"/>
          <p:cNvGrpSpPr/>
          <p:nvPr/>
        </p:nvGrpSpPr>
        <p:grpSpPr>
          <a:xfrm>
            <a:off x="7263121" y="4812382"/>
            <a:ext cx="1632238" cy="197318"/>
            <a:chOff x="2619375" y="-595312"/>
            <a:chExt cx="1785938" cy="215899"/>
          </a:xfrm>
        </p:grpSpPr>
        <p:sp>
          <p:nvSpPr>
            <p:cNvPr id="206" name="Google Shape;206;p27"/>
            <p:cNvSpPr/>
            <p:nvPr/>
          </p:nvSpPr>
          <p:spPr>
            <a:xfrm>
              <a:off x="4175125" y="-595312"/>
              <a:ext cx="230188" cy="215899"/>
            </a:xfrm>
            <a:custGeom>
              <a:avLst/>
              <a:gdLst/>
              <a:ahLst/>
              <a:cxnLst/>
              <a:rect l="l" t="t" r="r" b="b"/>
              <a:pathLst>
                <a:path w="180" h="166" extrusionOk="0">
                  <a:moveTo>
                    <a:pt x="180" y="122"/>
                  </a:moveTo>
                  <a:cubicBezTo>
                    <a:pt x="180" y="144"/>
                    <a:pt x="173" y="151"/>
                    <a:pt x="155" y="156"/>
                  </a:cubicBezTo>
                  <a:cubicBezTo>
                    <a:pt x="136" y="162"/>
                    <a:pt x="101" y="166"/>
                    <a:pt x="81" y="166"/>
                  </a:cubicBezTo>
                  <a:cubicBezTo>
                    <a:pt x="57" y="166"/>
                    <a:pt x="26" y="164"/>
                    <a:pt x="0" y="15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12" y="97"/>
                    <a:pt x="1" y="89"/>
                    <a:pt x="1" y="59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20"/>
                    <a:pt x="7" y="13"/>
                    <a:pt x="26" y="9"/>
                  </a:cubicBezTo>
                  <a:cubicBezTo>
                    <a:pt x="45" y="4"/>
                    <a:pt x="77" y="0"/>
                    <a:pt x="97" y="0"/>
                  </a:cubicBezTo>
                  <a:cubicBezTo>
                    <a:pt x="122" y="0"/>
                    <a:pt x="151" y="2"/>
                    <a:pt x="177" y="8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68" y="64"/>
                    <a:pt x="180" y="72"/>
                    <a:pt x="180" y="102"/>
                  </a:cubicBezTo>
                  <a:cubicBezTo>
                    <a:pt x="180" y="122"/>
                    <a:pt x="180" y="122"/>
                    <a:pt x="180" y="12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3868738" y="-595312"/>
              <a:ext cx="225425" cy="215899"/>
            </a:xfrm>
            <a:custGeom>
              <a:avLst/>
              <a:gdLst/>
              <a:ahLst/>
              <a:cxnLst/>
              <a:rect l="l" t="t" r="r" b="b"/>
              <a:pathLst>
                <a:path w="177" h="166" extrusionOk="0">
                  <a:moveTo>
                    <a:pt x="177" y="158"/>
                  </a:moveTo>
                  <a:cubicBezTo>
                    <a:pt x="147" y="164"/>
                    <a:pt x="118" y="166"/>
                    <a:pt x="89" y="166"/>
                  </a:cubicBezTo>
                  <a:cubicBezTo>
                    <a:pt x="60" y="166"/>
                    <a:pt x="30" y="164"/>
                    <a:pt x="0" y="1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2"/>
                    <a:pt x="60" y="0"/>
                    <a:pt x="88" y="0"/>
                  </a:cubicBezTo>
                  <a:cubicBezTo>
                    <a:pt x="117" y="0"/>
                    <a:pt x="147" y="2"/>
                    <a:pt x="176" y="8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177" y="158"/>
                    <a:pt x="177" y="158"/>
                    <a:pt x="177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3602038" y="-588963"/>
              <a:ext cx="201613" cy="209550"/>
            </a:xfrm>
            <a:custGeom>
              <a:avLst/>
              <a:gdLst/>
              <a:ahLst/>
              <a:cxnLst/>
              <a:rect l="l" t="t" r="r" b="b"/>
              <a:pathLst>
                <a:path w="158" h="162" extrusionOk="0">
                  <a:moveTo>
                    <a:pt x="158" y="154"/>
                  </a:moveTo>
                  <a:cubicBezTo>
                    <a:pt x="132" y="160"/>
                    <a:pt x="105" y="162"/>
                    <a:pt x="80" y="162"/>
                  </a:cubicBezTo>
                  <a:cubicBezTo>
                    <a:pt x="54" y="162"/>
                    <a:pt x="27" y="160"/>
                    <a:pt x="0" y="1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8" y="154"/>
                    <a:pt x="158" y="154"/>
                    <a:pt x="158" y="15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3248025" y="-588963"/>
              <a:ext cx="288925" cy="207962"/>
            </a:xfrm>
            <a:custGeom>
              <a:avLst/>
              <a:gdLst/>
              <a:ahLst/>
              <a:cxnLst/>
              <a:rect l="l" t="t" r="r" b="b"/>
              <a:pathLst>
                <a:path w="226" h="161" extrusionOk="0">
                  <a:moveTo>
                    <a:pt x="226" y="155"/>
                  </a:moveTo>
                  <a:cubicBezTo>
                    <a:pt x="212" y="159"/>
                    <a:pt x="193" y="161"/>
                    <a:pt x="179" y="161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31" y="161"/>
                    <a:pt x="15" y="159"/>
                    <a:pt x="0" y="15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6" y="155"/>
                    <a:pt x="226" y="155"/>
                    <a:pt x="226" y="15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3355975" y="-474663"/>
              <a:ext cx="71438" cy="7143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2940050" y="-592138"/>
              <a:ext cx="242888" cy="211137"/>
            </a:xfrm>
            <a:custGeom>
              <a:avLst/>
              <a:gdLst/>
              <a:ahLst/>
              <a:cxnLst/>
              <a:rect l="l" t="t" r="r" b="b"/>
              <a:pathLst>
                <a:path w="190" h="163" extrusionOk="0">
                  <a:moveTo>
                    <a:pt x="190" y="158"/>
                  </a:moveTo>
                  <a:cubicBezTo>
                    <a:pt x="177" y="161"/>
                    <a:pt x="162" y="163"/>
                    <a:pt x="148" y="163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28" y="163"/>
                    <a:pt x="13" y="161"/>
                    <a:pt x="0" y="15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1"/>
                    <a:pt x="28" y="0"/>
                    <a:pt x="42" y="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2" y="0"/>
                    <a:pt x="177" y="1"/>
                    <a:pt x="190" y="5"/>
                  </a:cubicBezTo>
                  <a:cubicBezTo>
                    <a:pt x="190" y="158"/>
                    <a:pt x="190" y="158"/>
                    <a:pt x="190" y="15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619375" y="-595312"/>
              <a:ext cx="244475" cy="211137"/>
            </a:xfrm>
            <a:custGeom>
              <a:avLst/>
              <a:gdLst/>
              <a:ahLst/>
              <a:cxnLst/>
              <a:rect l="l" t="t" r="r" b="b"/>
              <a:pathLst>
                <a:path w="192" h="162" extrusionOk="0">
                  <a:moveTo>
                    <a:pt x="192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3" y="2"/>
                    <a:pt x="65" y="0"/>
                    <a:pt x="96" y="0"/>
                  </a:cubicBezTo>
                  <a:cubicBezTo>
                    <a:pt x="127" y="0"/>
                    <a:pt x="160" y="2"/>
                    <a:pt x="192" y="8"/>
                  </a:cubicBezTo>
                  <a:cubicBezTo>
                    <a:pt x="192" y="35"/>
                    <a:pt x="192" y="35"/>
                    <a:pt x="192" y="3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8_Deux contenus" type="twoObj">
  <p:cSld name="TWO_OBJECT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body" idx="1"/>
          </p:nvPr>
        </p:nvSpPr>
        <p:spPr>
          <a:xfrm>
            <a:off x="457200" y="720927"/>
            <a:ext cx="4038600" cy="391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Char char="▌"/>
              <a:defRPr sz="1600"/>
            </a:lvl1pPr>
            <a:lvl2pPr marL="914400" lvl="1" indent="-3175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  <a:defRPr sz="1400"/>
            </a:lvl2pPr>
            <a:lvl3pPr marL="1371600" lvl="2" indent="-3048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  <a:defRPr sz="12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2"/>
          </p:nvPr>
        </p:nvSpPr>
        <p:spPr>
          <a:xfrm>
            <a:off x="4648200" y="720927"/>
            <a:ext cx="4038600" cy="391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Char char="▌"/>
              <a:defRPr sz="1600"/>
            </a:lvl1pPr>
            <a:lvl2pPr marL="914400" lvl="1" indent="-3175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  <a:defRPr sz="1400"/>
            </a:lvl2pPr>
            <a:lvl3pPr marL="1371600" lvl="2" indent="-3048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  <a:defRPr sz="12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re de section">
  <p:cSld name="3_Titre de sectio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ctrTitle"/>
          </p:nvPr>
        </p:nvSpPr>
        <p:spPr>
          <a:xfrm>
            <a:off x="302049" y="1344553"/>
            <a:ext cx="4918023" cy="866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5210047" y="-17672"/>
            <a:ext cx="3946694" cy="5178844"/>
          </a:xfrm>
          <a:custGeom>
            <a:avLst/>
            <a:gdLst/>
            <a:ahLst/>
            <a:cxnLst/>
            <a:rect l="l" t="t" r="r" b="b"/>
            <a:pathLst>
              <a:path w="10000" h="10001" extrusionOk="0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1"/>
          </p:nvPr>
        </p:nvSpPr>
        <p:spPr>
          <a:xfrm>
            <a:off x="302049" y="2019650"/>
            <a:ext cx="49180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  <a:defRPr sz="1400" b="0" cap="none">
                <a:solidFill>
                  <a:schemeClr val="dk1"/>
                </a:solidFill>
              </a:defRPr>
            </a:lvl1pPr>
            <a:lvl2pPr lvl="1" algn="ctr">
              <a:spcBef>
                <a:spcPts val="225"/>
              </a:spcBef>
              <a:spcAft>
                <a:spcPts val="0"/>
              </a:spcAft>
              <a:buClr>
                <a:srgbClr val="8A8BA5"/>
              </a:buClr>
              <a:buSzPts val="1600"/>
              <a:buFont typeface="Century Gothic"/>
              <a:buNone/>
              <a:defRPr>
                <a:solidFill>
                  <a:srgbClr val="8A8BA5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3pPr>
            <a:lvl4pPr lvl="3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4pPr>
            <a:lvl5pPr lvl="4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2"/>
          </p:nvPr>
        </p:nvSpPr>
        <p:spPr>
          <a:xfrm>
            <a:off x="302049" y="2502958"/>
            <a:ext cx="4918022" cy="175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Century Gothic"/>
              <a:buNone/>
              <a:defRPr sz="1400" b="0">
                <a:solidFill>
                  <a:srgbClr val="505050"/>
                </a:solidFill>
              </a:defRPr>
            </a:lvl1pPr>
            <a:lvl2pPr marL="914400" lvl="1" indent="-2286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Century Gothic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9"/>
          <p:cNvSpPr>
            <a:spLocks noGrp="1"/>
          </p:cNvSpPr>
          <p:nvPr>
            <p:ph type="pic" idx="3"/>
          </p:nvPr>
        </p:nvSpPr>
        <p:spPr>
          <a:xfrm>
            <a:off x="5501950" y="-9525"/>
            <a:ext cx="3647433" cy="51784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32000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www.thalesgroup.com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4" name="Google Shape;224;p29" descr="logo_thales.png"/>
          <p:cNvPicPr preferRelativeResize="0"/>
          <p:nvPr/>
        </p:nvPicPr>
        <p:blipFill rotWithShape="1">
          <a:blip r:embed="rId2">
            <a:alphaModFix/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3968750" y="4648678"/>
            <a:ext cx="1206500" cy="401200"/>
          </a:xfrm>
          <a:prstGeom prst="rect">
            <a:avLst/>
          </a:prstGeom>
          <a:solidFill>
            <a:schemeClr val="lt1">
              <a:alpha val="49803"/>
            </a:scheme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68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THALES GROUP INTERNAL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CONFIDENTIAL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SECRET</a:t>
            </a:r>
            <a:endParaRPr sz="500" b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200847" y="1636017"/>
            <a:ext cx="96122" cy="3077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endParaRPr sz="1400" b="0" i="0" u="none" strike="noStrike" cap="none">
              <a:solidFill>
                <a:srgbClr val="3232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Vierge">
  <p:cSld name="4_Vierg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et contenu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179515" y="696542"/>
            <a:ext cx="8761933" cy="39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▌"/>
              <a:defRPr/>
            </a:lvl1pPr>
            <a:lvl2pPr marL="914400" lvl="1" indent="-342900" algn="l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9"/>
          <p:cNvGrpSpPr>
            <a:grpSpLocks/>
          </p:cNvGrpSpPr>
          <p:nvPr/>
        </p:nvGrpSpPr>
        <p:grpSpPr bwMode="auto">
          <a:xfrm>
            <a:off x="0" y="-8335"/>
            <a:ext cx="9144000" cy="5154216"/>
            <a:chOff x="0" y="-11392"/>
            <a:chExt cx="9144000" cy="6872567"/>
          </a:xfrm>
        </p:grpSpPr>
        <p:pic>
          <p:nvPicPr>
            <p:cNvPr id="5" name="Picture 16" descr="C:\Documents and Settings\Daniel Krob\Bureau\Spirale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35" r="-8" b="4173"/>
            <a:stretch>
              <a:fillRect/>
            </a:stretch>
          </p:blipFill>
          <p:spPr bwMode="auto">
            <a:xfrm>
              <a:off x="0" y="3175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0" y="-11392"/>
              <a:ext cx="9144000" cy="6624907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050" dirty="0"/>
            </a:p>
          </p:txBody>
        </p:sp>
      </p:grp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41480"/>
            <a:ext cx="1050086" cy="41767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95755" y="141480"/>
            <a:ext cx="7140741" cy="405000"/>
          </a:xfrm>
          <a:prstGeom prst="rect">
            <a:avLst/>
          </a:prstGeom>
        </p:spPr>
        <p:txBody>
          <a:bodyPr anchor="ctr"/>
          <a:lstStyle>
            <a:lvl1pPr algn="l">
              <a:defRPr sz="1500"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28332" y="141480"/>
            <a:ext cx="540000" cy="405000"/>
          </a:xfrm>
          <a:prstGeom prst="rect">
            <a:avLst/>
          </a:prstGeom>
          <a:solidFill>
            <a:srgbClr val="808080"/>
          </a:solidFill>
        </p:spPr>
        <p:txBody>
          <a:bodyPr anchor="ctr"/>
          <a:lstStyle>
            <a:lvl1pPr marL="0" indent="0" algn="ctr">
              <a:buNone/>
              <a:defRPr sz="27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2700" b="1">
                <a:solidFill>
                  <a:schemeClr val="bg1"/>
                </a:solidFill>
              </a:defRPr>
            </a:lvl2pPr>
            <a:lvl3pPr marL="685800" indent="0" algn="ctr">
              <a:buNone/>
              <a:defRPr sz="2700" b="1">
                <a:solidFill>
                  <a:schemeClr val="bg1"/>
                </a:solidFill>
              </a:defRPr>
            </a:lvl3pPr>
            <a:lvl4pPr marL="1028700" indent="0" algn="ctr">
              <a:buNone/>
              <a:defRPr sz="2700" b="1">
                <a:solidFill>
                  <a:schemeClr val="bg1"/>
                </a:solidFill>
              </a:defRPr>
            </a:lvl4pPr>
            <a:lvl5pPr marL="1371600" indent="0" algn="ctr">
              <a:buNone/>
              <a:defRPr sz="27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5" name="Espace réservé du numéro de diapositive 11">
            <a:extLst>
              <a:ext uri="{FF2B5EF4-FFF2-40B4-BE49-F238E27FC236}">
                <a16:creationId xmlns:a16="http://schemas.microsoft.com/office/drawing/2014/main" id="{216ECFD7-E271-42D8-B90F-C304DDEF69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4923496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F5F6B-36A1-4848-89EC-A94C07F2D9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u pied de page 9">
            <a:extLst>
              <a:ext uri="{FF2B5EF4-FFF2-40B4-BE49-F238E27FC236}">
                <a16:creationId xmlns:a16="http://schemas.microsoft.com/office/drawing/2014/main" id="{0AD9FF6F-798C-42BF-83F5-9582903A0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9728" y="4951967"/>
            <a:ext cx="5244544" cy="369495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Groupe </a:t>
            </a:r>
            <a:r>
              <a:rPr lang="fr-FR" dirty="0" err="1"/>
              <a:t>Groupe</a:t>
            </a:r>
            <a:r>
              <a:rPr lang="fr-FR" dirty="0"/>
              <a:t> PSA </a:t>
            </a:r>
            <a:r>
              <a:rPr lang="fr-FR" dirty="0" err="1"/>
              <a:t>Systems</a:t>
            </a:r>
            <a:r>
              <a:rPr lang="fr-FR" dirty="0"/>
              <a:t> Architecture On-the-job Training</a:t>
            </a:r>
          </a:p>
        </p:txBody>
      </p:sp>
    </p:spTree>
    <p:extLst>
      <p:ext uri="{BB962C8B-B14F-4D97-AF65-F5344CB8AC3E}">
        <p14:creationId xmlns:p14="http://schemas.microsoft.com/office/powerpoint/2010/main" val="402664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_Diapositive de titre - Aerospace (IFE)">
  <p:cSld name="1.1_Diapositive de titre - Aerospace (IFE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5210047" y="-17672"/>
            <a:ext cx="3946694" cy="5178844"/>
          </a:xfrm>
          <a:custGeom>
            <a:avLst/>
            <a:gdLst/>
            <a:ahLst/>
            <a:cxnLst/>
            <a:rect l="l" t="t" r="r" b="b"/>
            <a:pathLst>
              <a:path w="10000" h="10001" extrusionOk="0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14"/>
          <p:cNvSpPr/>
          <p:nvPr/>
        </p:nvSpPr>
        <p:spPr>
          <a:xfrm>
            <a:off x="5501412" y="-9405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Google Shape;35;p14"/>
          <p:cNvSpPr txBox="1">
            <a:spLocks noGrp="1"/>
          </p:cNvSpPr>
          <p:nvPr>
            <p:ph type="ctrTitle"/>
          </p:nvPr>
        </p:nvSpPr>
        <p:spPr>
          <a:xfrm>
            <a:off x="302049" y="1007215"/>
            <a:ext cx="4918023" cy="319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None/>
              <a:defRPr sz="2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ubTitle" idx="1"/>
          </p:nvPr>
        </p:nvSpPr>
        <p:spPr>
          <a:xfrm>
            <a:off x="302049" y="3134826"/>
            <a:ext cx="49180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  <a:defRPr sz="1400" b="1" cap="none">
                <a:solidFill>
                  <a:schemeClr val="lt2"/>
                </a:solidFill>
              </a:defRPr>
            </a:lvl1pPr>
            <a:lvl2pPr lvl="1" algn="ctr">
              <a:spcBef>
                <a:spcPts val="225"/>
              </a:spcBef>
              <a:spcAft>
                <a:spcPts val="0"/>
              </a:spcAft>
              <a:buClr>
                <a:srgbClr val="8A8BA5"/>
              </a:buClr>
              <a:buSzPts val="1600"/>
              <a:buFont typeface="Century Gothic"/>
              <a:buNone/>
              <a:defRPr>
                <a:solidFill>
                  <a:srgbClr val="8A8BA5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3pPr>
            <a:lvl4pPr lvl="3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4pPr>
            <a:lvl5pPr lvl="4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4"/>
          <p:cNvSpPr/>
          <p:nvPr/>
        </p:nvSpPr>
        <p:spPr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www.thalesgroup.com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14"/>
          <p:cNvSpPr/>
          <p:nvPr/>
        </p:nvSpPr>
        <p:spPr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" name="Google Shape;39;p14" descr="logo_thales.png"/>
          <p:cNvPicPr preferRelativeResize="0"/>
          <p:nvPr/>
        </p:nvPicPr>
        <p:blipFill rotWithShape="1">
          <a:blip r:embed="rId3">
            <a:alphaModFix/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4"/>
          <p:cNvSpPr txBox="1"/>
          <p:nvPr/>
        </p:nvSpPr>
        <p:spPr>
          <a:xfrm>
            <a:off x="3968750" y="4648678"/>
            <a:ext cx="1206500" cy="401200"/>
          </a:xfrm>
          <a:prstGeom prst="rect">
            <a:avLst/>
          </a:prstGeom>
          <a:solidFill>
            <a:schemeClr val="lt1">
              <a:alpha val="49803"/>
            </a:scheme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68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THALES GROUP INTERNAL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CONFIDENTIAL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SECRET</a:t>
            </a:r>
            <a:endParaRPr sz="500" b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2_Diapositive de titre - Space">
  <p:cSld name="1.2_Diapositive de titre - Spac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/>
          <p:nvPr/>
        </p:nvSpPr>
        <p:spPr>
          <a:xfrm>
            <a:off x="5210047" y="-17672"/>
            <a:ext cx="3946694" cy="5178844"/>
          </a:xfrm>
          <a:custGeom>
            <a:avLst/>
            <a:gdLst/>
            <a:ahLst/>
            <a:cxnLst/>
            <a:rect l="l" t="t" r="r" b="b"/>
            <a:pathLst>
              <a:path w="10000" h="10001" extrusionOk="0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" name="Google Shape;43;p15"/>
          <p:cNvSpPr/>
          <p:nvPr/>
        </p:nvSpPr>
        <p:spPr>
          <a:xfrm>
            <a:off x="5501412" y="-7877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15"/>
          <p:cNvSpPr txBox="1">
            <a:spLocks noGrp="1"/>
          </p:cNvSpPr>
          <p:nvPr>
            <p:ph type="ctrTitle"/>
          </p:nvPr>
        </p:nvSpPr>
        <p:spPr>
          <a:xfrm>
            <a:off x="302049" y="1007215"/>
            <a:ext cx="4918023" cy="319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None/>
              <a:defRPr sz="2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subTitle" idx="1"/>
          </p:nvPr>
        </p:nvSpPr>
        <p:spPr>
          <a:xfrm>
            <a:off x="302049" y="3134826"/>
            <a:ext cx="49180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  <a:defRPr sz="1400" b="1" cap="none">
                <a:solidFill>
                  <a:schemeClr val="lt2"/>
                </a:solidFill>
              </a:defRPr>
            </a:lvl1pPr>
            <a:lvl2pPr lvl="1" algn="ctr">
              <a:spcBef>
                <a:spcPts val="225"/>
              </a:spcBef>
              <a:spcAft>
                <a:spcPts val="0"/>
              </a:spcAft>
              <a:buClr>
                <a:srgbClr val="8A8BA5"/>
              </a:buClr>
              <a:buSzPts val="1600"/>
              <a:buFont typeface="Century Gothic"/>
              <a:buNone/>
              <a:defRPr>
                <a:solidFill>
                  <a:srgbClr val="8A8BA5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3pPr>
            <a:lvl4pPr lvl="3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4pPr>
            <a:lvl5pPr lvl="4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5"/>
          <p:cNvSpPr/>
          <p:nvPr/>
        </p:nvSpPr>
        <p:spPr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www.thalesgroup.com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" name="Google Shape;48;p15" descr="logo_thales.png"/>
          <p:cNvPicPr preferRelativeResize="0"/>
          <p:nvPr/>
        </p:nvPicPr>
        <p:blipFill rotWithShape="1">
          <a:blip r:embed="rId3">
            <a:alphaModFix/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5"/>
          <p:cNvSpPr txBox="1"/>
          <p:nvPr/>
        </p:nvSpPr>
        <p:spPr>
          <a:xfrm>
            <a:off x="3968750" y="4648678"/>
            <a:ext cx="1206500" cy="401200"/>
          </a:xfrm>
          <a:prstGeom prst="rect">
            <a:avLst/>
          </a:prstGeom>
          <a:solidFill>
            <a:schemeClr val="lt1">
              <a:alpha val="49803"/>
            </a:scheme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68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THALES GROUP INTERNAL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CONFIDENTIAL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SECRET</a:t>
            </a:r>
            <a:endParaRPr sz="500" b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3_Diapositive de titre - Transport">
  <p:cSld name="1.3_Diapositive de titre - Transpor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/>
        </p:nvSpPr>
        <p:spPr>
          <a:xfrm>
            <a:off x="5210047" y="-17672"/>
            <a:ext cx="3946694" cy="5178844"/>
          </a:xfrm>
          <a:custGeom>
            <a:avLst/>
            <a:gdLst/>
            <a:ahLst/>
            <a:cxnLst/>
            <a:rect l="l" t="t" r="r" b="b"/>
            <a:pathLst>
              <a:path w="10000" h="10001" extrusionOk="0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16"/>
          <p:cNvSpPr/>
          <p:nvPr/>
        </p:nvSpPr>
        <p:spPr>
          <a:xfrm>
            <a:off x="5501412" y="-7877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p16"/>
          <p:cNvSpPr txBox="1">
            <a:spLocks noGrp="1"/>
          </p:cNvSpPr>
          <p:nvPr>
            <p:ph type="ctrTitle"/>
          </p:nvPr>
        </p:nvSpPr>
        <p:spPr>
          <a:xfrm>
            <a:off x="302049" y="1007215"/>
            <a:ext cx="4918023" cy="319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None/>
              <a:defRPr sz="2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subTitle" idx="1"/>
          </p:nvPr>
        </p:nvSpPr>
        <p:spPr>
          <a:xfrm>
            <a:off x="302049" y="3134826"/>
            <a:ext cx="49180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  <a:defRPr sz="1400" b="1" cap="none">
                <a:solidFill>
                  <a:schemeClr val="lt2"/>
                </a:solidFill>
              </a:defRPr>
            </a:lvl1pPr>
            <a:lvl2pPr lvl="1" algn="ctr">
              <a:spcBef>
                <a:spcPts val="225"/>
              </a:spcBef>
              <a:spcAft>
                <a:spcPts val="0"/>
              </a:spcAft>
              <a:buClr>
                <a:srgbClr val="8A8BA5"/>
              </a:buClr>
              <a:buSzPts val="1600"/>
              <a:buFont typeface="Century Gothic"/>
              <a:buNone/>
              <a:defRPr>
                <a:solidFill>
                  <a:srgbClr val="8A8BA5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3pPr>
            <a:lvl4pPr lvl="3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4pPr>
            <a:lvl5pPr lvl="4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6"/>
          <p:cNvSpPr/>
          <p:nvPr/>
        </p:nvSpPr>
        <p:spPr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www.thalesgroup.com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16"/>
          <p:cNvSpPr/>
          <p:nvPr/>
        </p:nvSpPr>
        <p:spPr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" name="Google Shape;57;p16" descr="logo_thales.png"/>
          <p:cNvPicPr preferRelativeResize="0"/>
          <p:nvPr/>
        </p:nvPicPr>
        <p:blipFill rotWithShape="1">
          <a:blip r:embed="rId3">
            <a:alphaModFix/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 txBox="1"/>
          <p:nvPr/>
        </p:nvSpPr>
        <p:spPr>
          <a:xfrm>
            <a:off x="3968750" y="4648678"/>
            <a:ext cx="1206500" cy="401200"/>
          </a:xfrm>
          <a:prstGeom prst="rect">
            <a:avLst/>
          </a:prstGeom>
          <a:solidFill>
            <a:schemeClr val="lt1">
              <a:alpha val="49803"/>
            </a:scheme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68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THALES GROUP INTERNAL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CONFIDENTIAL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SECRET</a:t>
            </a:r>
            <a:endParaRPr sz="500" b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4_Diapositive de titre - Defence (Land)">
  <p:cSld name="1.4_Diapositive de titre - Defence (Land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/>
          <p:nvPr/>
        </p:nvSpPr>
        <p:spPr>
          <a:xfrm>
            <a:off x="5210047" y="-17672"/>
            <a:ext cx="3946694" cy="5178844"/>
          </a:xfrm>
          <a:custGeom>
            <a:avLst/>
            <a:gdLst/>
            <a:ahLst/>
            <a:cxnLst/>
            <a:rect l="l" t="t" r="r" b="b"/>
            <a:pathLst>
              <a:path w="10000" h="10001" extrusionOk="0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7"/>
          <p:cNvSpPr/>
          <p:nvPr/>
        </p:nvSpPr>
        <p:spPr>
          <a:xfrm>
            <a:off x="5501412" y="-7877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302049" y="1007215"/>
            <a:ext cx="4918023" cy="319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None/>
              <a:defRPr sz="2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302049" y="3134826"/>
            <a:ext cx="49180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  <a:defRPr sz="1400" b="1" cap="none">
                <a:solidFill>
                  <a:schemeClr val="lt2"/>
                </a:solidFill>
              </a:defRPr>
            </a:lvl1pPr>
            <a:lvl2pPr lvl="1" algn="ctr">
              <a:spcBef>
                <a:spcPts val="225"/>
              </a:spcBef>
              <a:spcAft>
                <a:spcPts val="0"/>
              </a:spcAft>
              <a:buClr>
                <a:srgbClr val="8A8BA5"/>
              </a:buClr>
              <a:buSzPts val="1600"/>
              <a:buFont typeface="Century Gothic"/>
              <a:buNone/>
              <a:defRPr>
                <a:solidFill>
                  <a:srgbClr val="8A8BA5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3pPr>
            <a:lvl4pPr lvl="3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4pPr>
            <a:lvl5pPr lvl="4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/>
          <p:nvPr/>
        </p:nvSpPr>
        <p:spPr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www.thalesgroup.com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7"/>
          <p:cNvSpPr/>
          <p:nvPr/>
        </p:nvSpPr>
        <p:spPr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6" name="Google Shape;66;p17" descr="logo_thales.png"/>
          <p:cNvPicPr preferRelativeResize="0"/>
          <p:nvPr/>
        </p:nvPicPr>
        <p:blipFill rotWithShape="1">
          <a:blip r:embed="rId3">
            <a:alphaModFix/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 txBox="1"/>
          <p:nvPr/>
        </p:nvSpPr>
        <p:spPr>
          <a:xfrm>
            <a:off x="3968750" y="4648678"/>
            <a:ext cx="1206500" cy="401200"/>
          </a:xfrm>
          <a:prstGeom prst="rect">
            <a:avLst/>
          </a:prstGeom>
          <a:solidFill>
            <a:schemeClr val="lt1">
              <a:alpha val="49803"/>
            </a:scheme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68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THALES GROUP INTERNAL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CONFIDENTIAL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SECRET</a:t>
            </a:r>
            <a:endParaRPr sz="500" b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1.5_Diapositive de titre - Security (Cyber)">
  <p:cSld name="1_1.5_Diapositive de titre - Security (Cyber)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/>
        </p:nvSpPr>
        <p:spPr>
          <a:xfrm>
            <a:off x="5210047" y="-17672"/>
            <a:ext cx="3946694" cy="5178844"/>
          </a:xfrm>
          <a:custGeom>
            <a:avLst/>
            <a:gdLst/>
            <a:ahLst/>
            <a:cxnLst/>
            <a:rect l="l" t="t" r="r" b="b"/>
            <a:pathLst>
              <a:path w="10000" h="10001" extrusionOk="0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8"/>
          <p:cNvSpPr/>
          <p:nvPr/>
        </p:nvSpPr>
        <p:spPr>
          <a:xfrm>
            <a:off x="5501412" y="-7877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302049" y="1007215"/>
            <a:ext cx="4918023" cy="319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None/>
              <a:defRPr sz="2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302049" y="3134826"/>
            <a:ext cx="49180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  <a:defRPr sz="1400" b="1" cap="none">
                <a:solidFill>
                  <a:schemeClr val="lt2"/>
                </a:solidFill>
              </a:defRPr>
            </a:lvl1pPr>
            <a:lvl2pPr lvl="1" algn="ctr">
              <a:spcBef>
                <a:spcPts val="225"/>
              </a:spcBef>
              <a:spcAft>
                <a:spcPts val="0"/>
              </a:spcAft>
              <a:buClr>
                <a:srgbClr val="8A8BA5"/>
              </a:buClr>
              <a:buSzPts val="1600"/>
              <a:buFont typeface="Century Gothic"/>
              <a:buNone/>
              <a:defRPr>
                <a:solidFill>
                  <a:srgbClr val="8A8BA5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3pPr>
            <a:lvl4pPr lvl="3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4pPr>
            <a:lvl5pPr lvl="4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/>
          <p:nvPr/>
        </p:nvSpPr>
        <p:spPr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www.thalesgroup.com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18"/>
          <p:cNvSpPr/>
          <p:nvPr/>
        </p:nvSpPr>
        <p:spPr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5" name="Google Shape;75;p18" descr="logo_thales.png"/>
          <p:cNvPicPr preferRelativeResize="0"/>
          <p:nvPr/>
        </p:nvPicPr>
        <p:blipFill rotWithShape="1">
          <a:blip r:embed="rId3">
            <a:alphaModFix/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3968750" y="4648678"/>
            <a:ext cx="1206500" cy="401200"/>
          </a:xfrm>
          <a:prstGeom prst="rect">
            <a:avLst/>
          </a:prstGeom>
          <a:solidFill>
            <a:schemeClr val="lt1">
              <a:alpha val="49803"/>
            </a:scheme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68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THALES GROUP INTERNAL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CONFIDENTIAL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SECRET</a:t>
            </a:r>
            <a:endParaRPr sz="500" b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6_Diapositive de titre - Security (Airport)">
  <p:cSld name="1.6_Diapositive de titre - Security (Airport)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5210047" y="-17672"/>
            <a:ext cx="3946694" cy="5178844"/>
          </a:xfrm>
          <a:custGeom>
            <a:avLst/>
            <a:gdLst/>
            <a:ahLst/>
            <a:cxnLst/>
            <a:rect l="l" t="t" r="r" b="b"/>
            <a:pathLst>
              <a:path w="10000" h="10001" extrusionOk="0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9"/>
          <p:cNvSpPr/>
          <p:nvPr/>
        </p:nvSpPr>
        <p:spPr>
          <a:xfrm>
            <a:off x="5501412" y="-7877"/>
            <a:ext cx="3643416" cy="5159255"/>
          </a:xfrm>
          <a:custGeom>
            <a:avLst/>
            <a:gdLst/>
            <a:ahLst/>
            <a:cxnLst/>
            <a:rect l="l" t="t" r="r" b="b"/>
            <a:pathLst>
              <a:path w="3643416" h="5159255" extrusionOk="0">
                <a:moveTo>
                  <a:pt x="1703561" y="0"/>
                </a:moveTo>
                <a:lnTo>
                  <a:pt x="3642587" y="2936"/>
                </a:lnTo>
                <a:cubicBezTo>
                  <a:pt x="3645462" y="1719592"/>
                  <a:pt x="3639712" y="3436249"/>
                  <a:pt x="3642587" y="5152905"/>
                </a:cubicBezTo>
                <a:lnTo>
                  <a:pt x="105637" y="5159255"/>
                </a:lnTo>
                <a:cubicBezTo>
                  <a:pt x="-373788" y="2698630"/>
                  <a:pt x="887586" y="796925"/>
                  <a:pt x="1703561" y="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302049" y="1007215"/>
            <a:ext cx="4918023" cy="319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None/>
              <a:defRPr sz="2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302049" y="3134826"/>
            <a:ext cx="49180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  <a:defRPr sz="1400" b="1" cap="none">
                <a:solidFill>
                  <a:schemeClr val="lt2"/>
                </a:solidFill>
              </a:defRPr>
            </a:lvl1pPr>
            <a:lvl2pPr lvl="1" algn="ctr">
              <a:spcBef>
                <a:spcPts val="225"/>
              </a:spcBef>
              <a:spcAft>
                <a:spcPts val="0"/>
              </a:spcAft>
              <a:buClr>
                <a:srgbClr val="8A8BA5"/>
              </a:buClr>
              <a:buSzPts val="1600"/>
              <a:buFont typeface="Century Gothic"/>
              <a:buNone/>
              <a:defRPr>
                <a:solidFill>
                  <a:srgbClr val="8A8BA5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3pPr>
            <a:lvl4pPr lvl="3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4pPr>
            <a:lvl5pPr lvl="4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www.thalesgroup.com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" name="Google Shape;84;p19" descr="logo_thales.png"/>
          <p:cNvPicPr preferRelativeResize="0"/>
          <p:nvPr/>
        </p:nvPicPr>
        <p:blipFill rotWithShape="1">
          <a:blip r:embed="rId3">
            <a:alphaModFix/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3968750" y="4648678"/>
            <a:ext cx="1206500" cy="401200"/>
          </a:xfrm>
          <a:prstGeom prst="rect">
            <a:avLst/>
          </a:prstGeom>
          <a:solidFill>
            <a:schemeClr val="lt1">
              <a:alpha val="49803"/>
            </a:scheme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68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THALES GROUP INTERNAL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CONFIDENTIAL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SECRET</a:t>
            </a:r>
            <a:endParaRPr sz="500" b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7_Diapositive de titre vierge">
  <p:cSld name="1.7_Diapositive de titre vierg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ctrTitle"/>
          </p:nvPr>
        </p:nvSpPr>
        <p:spPr>
          <a:xfrm>
            <a:off x="302049" y="1007215"/>
            <a:ext cx="4918023" cy="319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None/>
              <a:defRPr sz="2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/>
          <p:nvPr/>
        </p:nvSpPr>
        <p:spPr>
          <a:xfrm>
            <a:off x="5210047" y="-17672"/>
            <a:ext cx="3946694" cy="5178844"/>
          </a:xfrm>
          <a:custGeom>
            <a:avLst/>
            <a:gdLst/>
            <a:ahLst/>
            <a:cxnLst/>
            <a:rect l="l" t="t" r="r" b="b"/>
            <a:pathLst>
              <a:path w="10000" h="10001" extrusionOk="0">
                <a:moveTo>
                  <a:pt x="5085" y="1"/>
                </a:moveTo>
                <a:cubicBezTo>
                  <a:pt x="2196" y="2118"/>
                  <a:pt x="-623" y="5218"/>
                  <a:pt x="120" y="9977"/>
                </a:cubicBezTo>
                <a:lnTo>
                  <a:pt x="9976" y="10001"/>
                </a:lnTo>
                <a:cubicBezTo>
                  <a:pt x="9988" y="5013"/>
                  <a:pt x="9992" y="3325"/>
                  <a:pt x="10000" y="0"/>
                </a:cubicBezTo>
                <a:lnTo>
                  <a:pt x="50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302049" y="3134826"/>
            <a:ext cx="49180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  <a:defRPr sz="1400" b="1" cap="none">
                <a:solidFill>
                  <a:schemeClr val="lt2"/>
                </a:solidFill>
              </a:defRPr>
            </a:lvl1pPr>
            <a:lvl2pPr lvl="1" algn="ctr">
              <a:spcBef>
                <a:spcPts val="225"/>
              </a:spcBef>
              <a:spcAft>
                <a:spcPts val="0"/>
              </a:spcAft>
              <a:buClr>
                <a:srgbClr val="8A8BA5"/>
              </a:buClr>
              <a:buSzPts val="1600"/>
              <a:buFont typeface="Century Gothic"/>
              <a:buNone/>
              <a:defRPr>
                <a:solidFill>
                  <a:srgbClr val="8A8BA5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3pPr>
            <a:lvl4pPr lvl="3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4pPr>
            <a:lvl5pPr lvl="4" algn="ctr">
              <a:spcBef>
                <a:spcPts val="180"/>
              </a:spcBef>
              <a:spcAft>
                <a:spcPts val="0"/>
              </a:spcAft>
              <a:buClr>
                <a:srgbClr val="8A8BA5"/>
              </a:buClr>
              <a:buSzPts val="900"/>
              <a:buNone/>
              <a:defRPr>
                <a:solidFill>
                  <a:srgbClr val="8A8BA5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A8BA5"/>
              </a:buClr>
              <a:buSzPts val="1500"/>
              <a:buNone/>
              <a:defRPr>
                <a:solidFill>
                  <a:srgbClr val="8A8BA5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>
            <a:spLocks noGrp="1"/>
          </p:cNvSpPr>
          <p:nvPr>
            <p:ph type="pic" idx="2"/>
          </p:nvPr>
        </p:nvSpPr>
        <p:spPr>
          <a:xfrm>
            <a:off x="5501950" y="-9525"/>
            <a:ext cx="3647433" cy="51784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32000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/>
          <p:nvPr/>
        </p:nvSpPr>
        <p:spPr>
          <a:xfrm>
            <a:off x="219119" y="4819429"/>
            <a:ext cx="44037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www.thalesgroup.com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20"/>
          <p:cNvSpPr/>
          <p:nvPr/>
        </p:nvSpPr>
        <p:spPr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3" name="Google Shape;93;p20" descr="logo_thales.png"/>
          <p:cNvPicPr preferRelativeResize="0"/>
          <p:nvPr/>
        </p:nvPicPr>
        <p:blipFill rotWithShape="1">
          <a:blip r:embed="rId2">
            <a:alphaModFix/>
          </a:blip>
          <a:srcRect l="9051" t="36000" r="9051" b="36000"/>
          <a:stretch/>
        </p:blipFill>
        <p:spPr>
          <a:xfrm>
            <a:off x="235940" y="165679"/>
            <a:ext cx="2337181" cy="44945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968750" y="4648678"/>
            <a:ext cx="1206500" cy="401200"/>
          </a:xfrm>
          <a:prstGeom prst="rect">
            <a:avLst/>
          </a:prstGeom>
          <a:solidFill>
            <a:schemeClr val="lt1">
              <a:alpha val="49803"/>
            </a:scheme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68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THALES GROUP INTERNAL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CONFIDENTIAL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SECRET</a:t>
            </a:r>
            <a:endParaRPr sz="500" b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-485" y="1"/>
            <a:ext cx="180000" cy="56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endParaRPr sz="1400" b="0" i="0" u="none" strike="noStrike" cap="none">
              <a:solidFill>
                <a:srgbClr val="3232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179515" y="696542"/>
            <a:ext cx="8761933" cy="39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147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Century Gothic"/>
              <a:buChar char="▌"/>
              <a:defRPr sz="18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57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/>
          <p:nvPr/>
        </p:nvSpPr>
        <p:spPr>
          <a:xfrm rot="-5400000">
            <a:off x="-1919906" y="2579354"/>
            <a:ext cx="410628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600"/>
              <a:buFont typeface="Century Gothic"/>
              <a:buNone/>
            </a:pPr>
            <a:r>
              <a:rPr lang="fr-FR" sz="600" b="0" i="0" u="none" strike="noStrike" cap="none">
                <a:solidFill>
                  <a:srgbClr val="96969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 document ne peut être reproduit, modifié, adapté, publié, traduit, d'une quelconque façon, en tout ou partie, ni divulgué à un tiers sans l'accord préalable et écrit de Thales  -  ©Thales  2018 Tous Droits réservés.</a:t>
            </a:r>
            <a:endParaRPr sz="600" b="0" i="0" u="none" strike="noStrike" cap="none">
              <a:solidFill>
                <a:srgbClr val="606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133237" y="4802828"/>
            <a:ext cx="7862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900" b="0" i="0" u="none" strike="noStrike" cap="none">
                <a:solidFill>
                  <a:srgbClr val="3333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sz="900" b="0" i="0" u="none" strike="noStrike" cap="none">
              <a:solidFill>
                <a:srgbClr val="3333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5" name="Google Shape;15;p11"/>
          <p:cNvCxnSpPr/>
          <p:nvPr/>
        </p:nvCxnSpPr>
        <p:spPr>
          <a:xfrm>
            <a:off x="-4456" y="563413"/>
            <a:ext cx="9148456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1"/>
          <p:cNvSpPr/>
          <p:nvPr/>
        </p:nvSpPr>
        <p:spPr>
          <a:xfrm>
            <a:off x="598580" y="4863364"/>
            <a:ext cx="547504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600"/>
              <a:buFont typeface="Century Gothic"/>
              <a:buNone/>
            </a:pPr>
            <a:r>
              <a:rPr lang="fr-FR" sz="600" b="0" i="0" u="none" strike="noStrike" cap="none">
                <a:solidFill>
                  <a:srgbClr val="96969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 xxxxxxxxxxxx rev xxx - date</a:t>
            </a:r>
            <a:br>
              <a:rPr lang="fr-FR" sz="600" b="0" i="0" u="none" strike="noStrike" cap="none">
                <a:solidFill>
                  <a:srgbClr val="96969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fr-FR" sz="600" b="0" i="0" u="none" strike="noStrike" cap="none">
                <a:solidFill>
                  <a:srgbClr val="96969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 de la société / Modèle : 87211168-GRP-FR-004</a:t>
            </a:r>
            <a:endParaRPr sz="700" b="0" i="0" u="none" strike="noStrike" cap="none">
              <a:solidFill>
                <a:srgbClr val="606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11"/>
          <p:cNvSpPr/>
          <p:nvPr/>
        </p:nvSpPr>
        <p:spPr>
          <a:xfrm rot="10800000" flipH="1">
            <a:off x="159697" y="4842573"/>
            <a:ext cx="208368" cy="218336"/>
          </a:xfrm>
          <a:custGeom>
            <a:avLst/>
            <a:gdLst/>
            <a:ahLst/>
            <a:cxnLst/>
            <a:rect l="l" t="t" r="r" b="b"/>
            <a:pathLst>
              <a:path w="412" h="411" extrusionOk="0">
                <a:moveTo>
                  <a:pt x="39" y="411"/>
                </a:moveTo>
                <a:lnTo>
                  <a:pt x="0" y="411"/>
                </a:lnTo>
                <a:lnTo>
                  <a:pt x="0" y="0"/>
                </a:lnTo>
                <a:lnTo>
                  <a:pt x="412" y="0"/>
                </a:lnTo>
                <a:lnTo>
                  <a:pt x="412" y="39"/>
                </a:lnTo>
                <a:lnTo>
                  <a:pt x="39" y="39"/>
                </a:lnTo>
                <a:lnTo>
                  <a:pt x="39" y="41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" name="Google Shape;18;p11" descr="logo_thales.png"/>
          <p:cNvPicPr preferRelativeResize="0"/>
          <p:nvPr/>
        </p:nvPicPr>
        <p:blipFill rotWithShape="1">
          <a:blip r:embed="rId22">
            <a:alphaModFix/>
          </a:blip>
          <a:srcRect l="9051" t="36000" r="9051" b="36000"/>
          <a:stretch/>
        </p:blipFill>
        <p:spPr>
          <a:xfrm>
            <a:off x="7213448" y="4743026"/>
            <a:ext cx="1728000" cy="33230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1"/>
          <p:cNvSpPr txBox="1"/>
          <p:nvPr/>
        </p:nvSpPr>
        <p:spPr>
          <a:xfrm>
            <a:off x="3968750" y="4764094"/>
            <a:ext cx="1206500" cy="170368"/>
          </a:xfrm>
          <a:prstGeom prst="rect">
            <a:avLst/>
          </a:prstGeom>
          <a:solidFill>
            <a:schemeClr val="lt1">
              <a:alpha val="49803"/>
            </a:schemeClr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68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THALES GROUP CONFIDENTIAL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hyperlink" Target="https://www.strategyanalytics.com/access-services/automotive/autonomous-vehicles/complimentary/report-detail/the-2020-automotive-software-survey" TargetMode="External"/><Relationship Id="rId4" Type="http://schemas.openxmlformats.org/officeDocument/2006/relationships/hyperlink" Target="https://www.auroralabs.com/the-2020-automotive-software-survey-report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2rBzJXLem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www.turing.com/blog/software-architecture-patterns-types" TargetMode="Externa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zx9_9FkVG8" TargetMode="External"/><Relationship Id="rId3" Type="http://schemas.openxmlformats.org/officeDocument/2006/relationships/hyperlink" Target="https://www.youtube.com/watch?v=ReJOvW094_4" TargetMode="External"/><Relationship Id="rId7" Type="http://schemas.openxmlformats.org/officeDocument/2006/relationships/hyperlink" Target="https://www.youtube.com/watch?v=jZ2wreTEKn4" TargetMode="External"/><Relationship Id="rId2" Type="http://schemas.openxmlformats.org/officeDocument/2006/relationships/hyperlink" Target="https://www.youtube.com/watch?v=zcgzVEB3llM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youtube.com/watch?v=8F0LOISII78" TargetMode="External"/><Relationship Id="rId5" Type="http://schemas.openxmlformats.org/officeDocument/2006/relationships/hyperlink" Target="https://www.youtube.com/watch?v=zwhNeLpk_kU" TargetMode="External"/><Relationship Id="rId4" Type="http://schemas.openxmlformats.org/officeDocument/2006/relationships/hyperlink" Target="https://www.youtube.com/watch?v=W-RGZ2zlnVI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hyperlink" Target="https://www.youtube.com/watch?v=qzUqGdqCkdw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"/>
          <p:cNvSpPr txBox="1">
            <a:spLocks noGrp="1"/>
          </p:cNvSpPr>
          <p:nvPr>
            <p:ph type="ctrTitle"/>
          </p:nvPr>
        </p:nvSpPr>
        <p:spPr>
          <a:xfrm>
            <a:off x="302049" y="1007215"/>
            <a:ext cx="4918023" cy="319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fr-FR" sz="3600" dirty="0" err="1"/>
              <a:t>Vehicle</a:t>
            </a:r>
            <a:r>
              <a:rPr lang="fr-FR" sz="3600" dirty="0"/>
              <a:t> </a:t>
            </a:r>
            <a:r>
              <a:rPr lang="fr-FR" sz="3600" dirty="0" err="1"/>
              <a:t>Architecting</a:t>
            </a:r>
            <a:r>
              <a:rPr lang="fr-FR" sz="3600" dirty="0"/>
              <a:t> for « ACES »</a:t>
            </a:r>
            <a:endParaRPr sz="3600" dirty="0"/>
          </a:p>
        </p:txBody>
      </p:sp>
      <p:sp>
        <p:nvSpPr>
          <p:cNvPr id="234" name="Google Shape;234;p1"/>
          <p:cNvSpPr txBox="1">
            <a:spLocks noGrp="1"/>
          </p:cNvSpPr>
          <p:nvPr>
            <p:ph type="subTitle" idx="1"/>
          </p:nvPr>
        </p:nvSpPr>
        <p:spPr>
          <a:xfrm>
            <a:off x="302049" y="3134826"/>
            <a:ext cx="49180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Introduction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384DBA3-499A-E126-E983-87D577A6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1" y="655032"/>
            <a:ext cx="5468588" cy="30186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0FFCEFDB-6AAB-F1BE-1874-BBF1ED51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077" y="141480"/>
            <a:ext cx="7140741" cy="40500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SOFTWARE TRENDS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3192803-038A-6DD9-BC20-E2C8EC08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220" y="460740"/>
            <a:ext cx="2167571" cy="1779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6BBBBF-A033-8488-4017-DC59CD34B4F8}"/>
              </a:ext>
            </a:extLst>
          </p:cNvPr>
          <p:cNvSpPr txBox="1"/>
          <p:nvPr/>
        </p:nvSpPr>
        <p:spPr>
          <a:xfrm>
            <a:off x="0" y="4476792"/>
            <a:ext cx="96807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https://www.auroralabs.com/the-2020-automotive-software-survey-report/</a:t>
            </a:r>
            <a:endParaRPr lang="en-US" sz="1100" dirty="0"/>
          </a:p>
          <a:p>
            <a:r>
              <a:rPr lang="en-US" sz="1100" dirty="0">
                <a:hlinkClick r:id="rId5"/>
              </a:rPr>
              <a:t>https://www.strategyanalytics.com/access-services/automotive/autonomous-vehicles/complimentary/report-detail/the-2020-automotive-software-survey</a:t>
            </a:r>
            <a:endParaRPr lang="en-US" sz="11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7464C34-0C2C-7ACE-B7D0-2117EFDEE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221" y="2285264"/>
            <a:ext cx="2167571" cy="1537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7321" y="3822378"/>
            <a:ext cx="6879827" cy="505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Century Gothic" panose="020B0502020202020204" pitchFamily="34" charset="0"/>
              </a:rPr>
              <a:t>Software has </a:t>
            </a:r>
            <a:r>
              <a:rPr lang="fr-FR" dirty="0" err="1">
                <a:latin typeface="Century Gothic" panose="020B0502020202020204" pitchFamily="34" charset="0"/>
              </a:rPr>
              <a:t>become</a:t>
            </a:r>
            <a:r>
              <a:rPr lang="fr-FR" dirty="0">
                <a:latin typeface="Century Gothic" panose="020B0502020202020204" pitchFamily="34" charset="0"/>
              </a:rPr>
              <a:t> the </a:t>
            </a:r>
            <a:r>
              <a:rPr lang="fr-FR" dirty="0" err="1">
                <a:latin typeface="Century Gothic" panose="020B0502020202020204" pitchFamily="34" charset="0"/>
              </a:rPr>
              <a:t>preferential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mean</a:t>
            </a:r>
            <a:r>
              <a:rPr lang="fr-FR" dirty="0">
                <a:latin typeface="Century Gothic" panose="020B0502020202020204" pitchFamily="34" charset="0"/>
              </a:rPr>
              <a:t> to manage </a:t>
            </a:r>
            <a:r>
              <a:rPr lang="fr-FR" dirty="0" err="1">
                <a:latin typeface="Century Gothic" panose="020B0502020202020204" pitchFamily="34" charset="0"/>
              </a:rPr>
              <a:t>vehicle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operations</a:t>
            </a:r>
            <a:r>
              <a:rPr lang="fr-FR" dirty="0">
                <a:latin typeface="Century Gothic" panose="020B0502020202020204" pitchFamily="34" charset="0"/>
              </a:rPr>
              <a:t>, </a:t>
            </a:r>
            <a:r>
              <a:rPr lang="fr-FR" dirty="0" err="1">
                <a:latin typeface="Century Gothic" panose="020B0502020202020204" pitchFamily="34" charset="0"/>
              </a:rPr>
              <a:t>add</a:t>
            </a:r>
            <a:r>
              <a:rPr lang="fr-FR" dirty="0">
                <a:latin typeface="Century Gothic" panose="020B0502020202020204" pitchFamily="34" charset="0"/>
              </a:rPr>
              <a:t> and </a:t>
            </a:r>
            <a:r>
              <a:rPr lang="fr-FR" dirty="0" err="1">
                <a:latin typeface="Century Gothic" panose="020B0502020202020204" pitchFamily="34" charset="0"/>
              </a:rPr>
              <a:t>enable</a:t>
            </a:r>
            <a:r>
              <a:rPr lang="fr-FR" dirty="0">
                <a:latin typeface="Century Gothic" panose="020B0502020202020204" pitchFamily="34" charset="0"/>
              </a:rPr>
              <a:t> new </a:t>
            </a:r>
            <a:r>
              <a:rPr lang="fr-FR" dirty="0" err="1">
                <a:latin typeface="Century Gothic" panose="020B0502020202020204" pitchFamily="34" charset="0"/>
              </a:rPr>
              <a:t>vehicle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features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fr-FR" b="1" u="sng" dirty="0">
                <a:latin typeface="Century Gothic" panose="020B0502020202020204" pitchFamily="34" charset="0"/>
                <a:sym typeface="Wingdings" panose="05000000000000000000" pitchFamily="2" charset="2"/>
              </a:rPr>
              <a:t>S</a:t>
            </a:r>
            <a:r>
              <a:rPr lang="fr-FR" dirty="0">
                <a:latin typeface="Century Gothic" panose="020B0502020202020204" pitchFamily="34" charset="0"/>
                <a:sym typeface="Wingdings" panose="05000000000000000000" pitchFamily="2" charset="2"/>
              </a:rPr>
              <a:t>oftware-</a:t>
            </a:r>
            <a:r>
              <a:rPr lang="fr-FR" b="1" u="sng" dirty="0" err="1">
                <a:latin typeface="Century Gothic" panose="020B0502020202020204" pitchFamily="34" charset="0"/>
                <a:sym typeface="Wingdings" panose="05000000000000000000" pitchFamily="2" charset="2"/>
              </a:rPr>
              <a:t>D</a:t>
            </a:r>
            <a:r>
              <a:rPr lang="fr-FR" dirty="0" err="1">
                <a:latin typeface="Century Gothic" panose="020B0502020202020204" pitchFamily="34" charset="0"/>
                <a:sym typeface="Wingdings" panose="05000000000000000000" pitchFamily="2" charset="2"/>
              </a:rPr>
              <a:t>efined</a:t>
            </a:r>
            <a:r>
              <a:rPr lang="fr-FR" dirty="0"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fr-FR" b="1" u="sng" dirty="0" err="1">
                <a:latin typeface="Century Gothic" panose="020B0502020202020204" pitchFamily="34" charset="0"/>
                <a:sym typeface="Wingdings" panose="05000000000000000000" pitchFamily="2" charset="2"/>
              </a:rPr>
              <a:t>V</a:t>
            </a:r>
            <a:r>
              <a:rPr lang="fr-FR" dirty="0" err="1">
                <a:latin typeface="Century Gothic" panose="020B0502020202020204" pitchFamily="34" charset="0"/>
                <a:sym typeface="Wingdings" panose="05000000000000000000" pitchFamily="2" charset="2"/>
              </a:rPr>
              <a:t>ehicle</a:t>
            </a:r>
            <a:endParaRPr lang="fr-F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0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 16">
            <a:extLst>
              <a:ext uri="{FF2B5EF4-FFF2-40B4-BE49-F238E27FC236}">
                <a16:creationId xmlns:a16="http://schemas.microsoft.com/office/drawing/2014/main" id="{3115423A-FD2B-473E-BFFC-5FACFBBB482B}"/>
              </a:ext>
            </a:extLst>
          </p:cNvPr>
          <p:cNvSpPr/>
          <p:nvPr/>
        </p:nvSpPr>
        <p:spPr>
          <a:xfrm>
            <a:off x="1755835" y="758095"/>
            <a:ext cx="4741986" cy="3542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0552CF-BAF8-4F0A-BE3D-A44BD6A1DC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A60ED1-C06C-474A-9354-BC2D01D9C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Groupe PSA Systems Architecture On-the-job Training</a:t>
            </a:r>
            <a:endParaRPr lang="fr-FR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0C3F321-7890-4FBF-9062-98E3D9EF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628" y="119018"/>
            <a:ext cx="5355556" cy="405000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What is the Architecture ? – Jobs around the vehicle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A5DCEF-9DE9-4103-86DF-1C852392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42" y="1394552"/>
            <a:ext cx="4210816" cy="233503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AC8E0B16-E008-4FD3-A330-BB7633301633}"/>
              </a:ext>
            </a:extLst>
          </p:cNvPr>
          <p:cNvSpPr/>
          <p:nvPr/>
        </p:nvSpPr>
        <p:spPr>
          <a:xfrm>
            <a:off x="2311975" y="549949"/>
            <a:ext cx="1409773" cy="6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36A7109-7C21-4040-BBB8-529B29570296}"/>
              </a:ext>
            </a:extLst>
          </p:cNvPr>
          <p:cNvSpPr/>
          <p:nvPr/>
        </p:nvSpPr>
        <p:spPr>
          <a:xfrm>
            <a:off x="4996070" y="1216656"/>
            <a:ext cx="1877588" cy="6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Manufacture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051944A-B5F2-4CAA-AFE8-1146A86EB938}"/>
              </a:ext>
            </a:extLst>
          </p:cNvPr>
          <p:cNvSpPr/>
          <p:nvPr/>
        </p:nvSpPr>
        <p:spPr>
          <a:xfrm>
            <a:off x="4908243" y="3768179"/>
            <a:ext cx="1409773" cy="6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Sell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5CC01B1-D8AB-4C2A-94C1-94A042006412}"/>
              </a:ext>
            </a:extLst>
          </p:cNvPr>
          <p:cNvSpPr/>
          <p:nvPr/>
        </p:nvSpPr>
        <p:spPr>
          <a:xfrm>
            <a:off x="1684250" y="3273366"/>
            <a:ext cx="1409773" cy="6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Repair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92A712-E011-4620-9304-90F6664E5024}"/>
              </a:ext>
            </a:extLst>
          </p:cNvPr>
          <p:cNvSpPr txBox="1"/>
          <p:nvPr/>
        </p:nvSpPr>
        <p:spPr>
          <a:xfrm>
            <a:off x="6569405" y="1546404"/>
            <a:ext cx="2417971" cy="8617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- Manufacturing engineer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Machinist, tool and die maker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Quality engineer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Process engineer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Technicians: Welder, painter, etc.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003AFE-652B-4213-B127-3308610D8183}"/>
              </a:ext>
            </a:extLst>
          </p:cNvPr>
          <p:cNvSpPr txBox="1"/>
          <p:nvPr/>
        </p:nvSpPr>
        <p:spPr>
          <a:xfrm>
            <a:off x="570949" y="764410"/>
            <a:ext cx="1935565" cy="20928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- Research engineer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Embedded system engineer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Powertrain engineer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Ergonomist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Style</a:t>
            </a:r>
          </a:p>
          <a:p>
            <a:r>
              <a:rPr lang="en-US" sz="1000" dirty="0">
                <a:solidFill>
                  <a:srgbClr val="FF0000"/>
                </a:solidFill>
                <a:latin typeface="Century Gothic" panose="020B0502020202020204" pitchFamily="34" charset="0"/>
              </a:rPr>
              <a:t>- Test driver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Mechatronic engineer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Safety engineer</a:t>
            </a:r>
          </a:p>
          <a:p>
            <a:r>
              <a:rPr lang="en-US" sz="1000" dirty="0">
                <a:solidFill>
                  <a:srgbClr val="00B0F0"/>
                </a:solidFill>
                <a:latin typeface="Century Gothic" panose="020B0502020202020204" pitchFamily="34" charset="0"/>
              </a:rPr>
              <a:t>- Software engineer</a:t>
            </a:r>
          </a:p>
          <a:p>
            <a:r>
              <a:rPr lang="en-US" sz="1000" dirty="0">
                <a:solidFill>
                  <a:srgbClr val="00B0F0"/>
                </a:solidFill>
                <a:latin typeface="Century Gothic" panose="020B0502020202020204" pitchFamily="34" charset="0"/>
              </a:rPr>
              <a:t>- Cyber engineer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</a:t>
            </a:r>
            <a:r>
              <a:rPr lang="en-US" sz="1000" dirty="0">
                <a:solidFill>
                  <a:srgbClr val="00B0F0"/>
                </a:solidFill>
                <a:latin typeface="Century Gothic" panose="020B0502020202020204" pitchFamily="34" charset="0"/>
              </a:rPr>
              <a:t>Data analysis, data scientist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0D3907E-5791-4EC9-B2C9-F4EEC354231F}"/>
              </a:ext>
            </a:extLst>
          </p:cNvPr>
          <p:cNvSpPr txBox="1"/>
          <p:nvPr/>
        </p:nvSpPr>
        <p:spPr>
          <a:xfrm>
            <a:off x="2214176" y="3819196"/>
            <a:ext cx="1492043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- After sales operator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Diagnosis operator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Sheet metal worker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</a:t>
            </a:r>
            <a:r>
              <a:rPr lang="en-US" sz="1000" dirty="0">
                <a:solidFill>
                  <a:srgbClr val="FF0000"/>
                </a:solidFill>
                <a:latin typeface="Century Gothic" panose="020B0502020202020204" pitchFamily="34" charset="0"/>
              </a:rPr>
              <a:t>Workshops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042AD32-ED3A-4957-9B05-C010F8988EA4}"/>
              </a:ext>
            </a:extLst>
          </p:cNvPr>
          <p:cNvSpPr txBox="1"/>
          <p:nvPr/>
        </p:nvSpPr>
        <p:spPr>
          <a:xfrm>
            <a:off x="6068274" y="3995103"/>
            <a:ext cx="1333532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- Seller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Product manager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Sales manager</a:t>
            </a:r>
          </a:p>
          <a:p>
            <a:r>
              <a:rPr lang="en-US" sz="1000" dirty="0">
                <a:solidFill>
                  <a:srgbClr val="00B0F0"/>
                </a:solidFill>
                <a:latin typeface="Century Gothic" panose="020B0502020202020204" pitchFamily="34" charset="0"/>
              </a:rPr>
              <a:t>- Influencer</a:t>
            </a:r>
          </a:p>
          <a:p>
            <a:r>
              <a:rPr lang="en-US" sz="1000" dirty="0">
                <a:latin typeface="Century Gothic" panose="020B0502020202020204" pitchFamily="34" charset="0"/>
              </a:rPr>
              <a:t>- Transporter</a:t>
            </a:r>
          </a:p>
        </p:txBody>
      </p:sp>
    </p:spTree>
    <p:extLst>
      <p:ext uri="{BB962C8B-B14F-4D97-AF65-F5344CB8AC3E}">
        <p14:creationId xmlns:p14="http://schemas.microsoft.com/office/powerpoint/2010/main" val="2794502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818F53-D6E1-E593-F44D-D6DA68F4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222" y="105766"/>
            <a:ext cx="5355556" cy="405000"/>
          </a:xfrm>
        </p:spPr>
        <p:txBody>
          <a:bodyPr/>
          <a:lstStyle/>
          <a:p>
            <a:pPr algn="ctr"/>
            <a:r>
              <a:rPr lang="fr-FR" dirty="0" err="1">
                <a:latin typeface="Century Gothic" panose="020B0502020202020204" pitchFamily="34" charset="0"/>
                <a:cs typeface="Arial" panose="020B0604020202020204" pitchFamily="34" charset="0"/>
              </a:rPr>
              <a:t>What</a:t>
            </a:r>
            <a:r>
              <a:rPr lang="fr-FR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  <a:cs typeface="Arial" panose="020B0604020202020204" pitchFamily="34" charset="0"/>
              </a:rPr>
              <a:t>is</a:t>
            </a:r>
            <a:r>
              <a:rPr lang="fr-FR" dirty="0">
                <a:latin typeface="Century Gothic" panose="020B0502020202020204" pitchFamily="34" charset="0"/>
                <a:cs typeface="Arial" panose="020B0604020202020204" pitchFamily="34" charset="0"/>
              </a:rPr>
              <a:t> the Architecture ? -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285EF9-9E1A-6E37-BC36-98480F14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87" y="1154911"/>
            <a:ext cx="4273826" cy="2477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6E2E2F-ABDD-FFD0-2A18-146C1767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18" y="1154911"/>
            <a:ext cx="4117691" cy="2477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1075B8-872A-F018-4D7C-C62AB2C7BBA5}"/>
              </a:ext>
            </a:extLst>
          </p:cNvPr>
          <p:cNvSpPr/>
          <p:nvPr/>
        </p:nvSpPr>
        <p:spPr>
          <a:xfrm>
            <a:off x="1298713" y="3798339"/>
            <a:ext cx="2029703" cy="260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entury Gothic" panose="020B0502020202020204" pitchFamily="34" charset="0"/>
              </a:rPr>
              <a:t>Tesla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CBE6EE-90CD-B6F1-2AAF-4B7DEA09441D}"/>
              </a:ext>
            </a:extLst>
          </p:cNvPr>
          <p:cNvSpPr/>
          <p:nvPr/>
        </p:nvSpPr>
        <p:spPr>
          <a:xfrm>
            <a:off x="5815584" y="3798339"/>
            <a:ext cx="2029703" cy="260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Generalist Carmaker</a:t>
            </a:r>
          </a:p>
        </p:txBody>
      </p:sp>
    </p:spTree>
    <p:extLst>
      <p:ext uri="{BB962C8B-B14F-4D97-AF65-F5344CB8AC3E}">
        <p14:creationId xmlns:p14="http://schemas.microsoft.com/office/powerpoint/2010/main" val="126981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907884-1533-44B3-AF7A-7E57EC73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628" y="119018"/>
            <a:ext cx="5355556" cy="405000"/>
          </a:xfrm>
        </p:spPr>
        <p:txBody>
          <a:bodyPr/>
          <a:lstStyle/>
          <a:p>
            <a:pPr algn="ctr"/>
            <a:r>
              <a:rPr lang="fr-FR" dirty="0" err="1">
                <a:latin typeface="Century Gothic" panose="020B0502020202020204" pitchFamily="34" charset="0"/>
                <a:cs typeface="Arial" panose="020B0604020202020204" pitchFamily="34" charset="0"/>
              </a:rPr>
              <a:t>What</a:t>
            </a:r>
            <a:r>
              <a:rPr lang="fr-FR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  <a:cs typeface="Arial" panose="020B0604020202020204" pitchFamily="34" charset="0"/>
              </a:rPr>
              <a:t>is</a:t>
            </a:r>
            <a:r>
              <a:rPr lang="fr-FR" dirty="0">
                <a:latin typeface="Century Gothic" panose="020B0502020202020204" pitchFamily="34" charset="0"/>
                <a:cs typeface="Arial" panose="020B0604020202020204" pitchFamily="34" charset="0"/>
              </a:rPr>
              <a:t> the Architecture ? – Supplier trends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57B895-25C9-434F-8C24-E598C43EE9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10B7D5-043F-4B45-AB14-7CAE8276C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Groupe PSA Systems Architecture On-the-job Training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3C31B03-F912-80CB-6E4F-59074ACAB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561"/>
          <a:stretch/>
        </p:blipFill>
        <p:spPr>
          <a:xfrm>
            <a:off x="2153476" y="619062"/>
            <a:ext cx="6417337" cy="19823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66E485-4590-ACF6-DDB8-75F37ECB1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47"/>
          <a:stretch/>
        </p:blipFill>
        <p:spPr>
          <a:xfrm>
            <a:off x="2153476" y="2846143"/>
            <a:ext cx="6495624" cy="203302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4E3FB76-5A35-9174-D894-5C987B971FE1}"/>
              </a:ext>
            </a:extLst>
          </p:cNvPr>
          <p:cNvSpPr txBox="1"/>
          <p:nvPr/>
        </p:nvSpPr>
        <p:spPr>
          <a:xfrm>
            <a:off x="573187" y="1344356"/>
            <a:ext cx="1376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Before 2020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D54AF86-085D-48E6-3858-996C12B8E857}"/>
              </a:ext>
            </a:extLst>
          </p:cNvPr>
          <p:cNvSpPr txBox="1"/>
          <p:nvPr/>
        </p:nvSpPr>
        <p:spPr>
          <a:xfrm>
            <a:off x="573187" y="3694952"/>
            <a:ext cx="1376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Since 2020</a:t>
            </a:r>
          </a:p>
        </p:txBody>
      </p:sp>
    </p:spTree>
    <p:extLst>
      <p:ext uri="{BB962C8B-B14F-4D97-AF65-F5344CB8AC3E}">
        <p14:creationId xmlns:p14="http://schemas.microsoft.com/office/powerpoint/2010/main" val="4221371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5C1F84-C3D6-45CE-BEF6-E6B9998281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333215-2450-4685-9C9A-DEFB53900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Groupe PSA Systems Architecture On-the-job Training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E4D1771-33FC-4EBD-9189-98C0EDFCBD58}"/>
              </a:ext>
            </a:extLst>
          </p:cNvPr>
          <p:cNvSpPr txBox="1"/>
          <p:nvPr/>
        </p:nvSpPr>
        <p:spPr>
          <a:xfrm>
            <a:off x="1893218" y="1386173"/>
            <a:ext cx="5117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Complex systems : several technologies</a:t>
            </a:r>
          </a:p>
          <a:p>
            <a:endParaRPr lang="en-US" sz="1800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Articulation of several jobs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Complex &amp; evolutive environment</a:t>
            </a:r>
          </a:p>
          <a:p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727E1CE-0EF0-4F1F-86BA-A3A7D8B7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628" y="193969"/>
            <a:ext cx="5355556" cy="405000"/>
          </a:xfrm>
        </p:spPr>
        <p:txBody>
          <a:bodyPr/>
          <a:lstStyle/>
          <a:p>
            <a:pPr algn="ctr"/>
            <a:r>
              <a:rPr lang="fr-FR" dirty="0" err="1">
                <a:latin typeface="Century Gothic" panose="020B0502020202020204" pitchFamily="34" charset="0"/>
                <a:cs typeface="Arial" panose="020B0604020202020204" pitchFamily="34" charset="0"/>
              </a:rPr>
              <a:t>What</a:t>
            </a:r>
            <a:r>
              <a:rPr lang="fr-FR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  <a:cs typeface="Arial" panose="020B0604020202020204" pitchFamily="34" charset="0"/>
              </a:rPr>
              <a:t>is</a:t>
            </a:r>
            <a:r>
              <a:rPr lang="fr-FR" dirty="0">
                <a:latin typeface="Century Gothic" panose="020B0502020202020204" pitchFamily="34" charset="0"/>
                <a:cs typeface="Arial" panose="020B0604020202020204" pitchFamily="34" charset="0"/>
              </a:rPr>
              <a:t> the Architecture ? </a:t>
            </a:r>
          </a:p>
        </p:txBody>
      </p:sp>
    </p:spTree>
    <p:extLst>
      <p:ext uri="{BB962C8B-B14F-4D97-AF65-F5344CB8AC3E}">
        <p14:creationId xmlns:p14="http://schemas.microsoft.com/office/powerpoint/2010/main" val="215886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3875D7-1323-4E45-A630-E8E41E2C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141480"/>
            <a:ext cx="5748672" cy="405000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What is the Architecture ? - Vocabulary</a:t>
            </a:r>
            <a:endParaRPr lang="fr-FR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12E2CA-45A6-4003-B7C4-7B898D93C8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10400" y="4934354"/>
            <a:ext cx="2133600" cy="273844"/>
          </a:xfrm>
        </p:spPr>
        <p:txBody>
          <a:bodyPr/>
          <a:lstStyle/>
          <a:p>
            <a:fld id="{B5FF5F6B-36A1-4848-89EC-A94C07F2D9CF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87886C-3426-4DA8-AF23-FF2E96CEC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Groupe PSA Systems Architecture On-the-job Training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6B9DC77-035F-4832-BE4A-1A40B8D67054}"/>
              </a:ext>
            </a:extLst>
          </p:cNvPr>
          <p:cNvSpPr txBox="1"/>
          <p:nvPr/>
        </p:nvSpPr>
        <p:spPr>
          <a:xfrm>
            <a:off x="1357423" y="3068326"/>
            <a:ext cx="149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Compose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BA6FF0F-D697-47BE-AE3C-66331497972C}"/>
              </a:ext>
            </a:extLst>
          </p:cNvPr>
          <p:cNvSpPr txBox="1"/>
          <p:nvPr/>
        </p:nvSpPr>
        <p:spPr>
          <a:xfrm>
            <a:off x="3378378" y="3662278"/>
            <a:ext cx="979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>
                <a:latin typeface="Century Gothic" panose="020B0502020202020204" pitchFamily="34" charset="0"/>
              </a:rPr>
              <a:t>Cadre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2E8ED00-9CAF-4A46-8B9F-BEB8D0131E27}"/>
              </a:ext>
            </a:extLst>
          </p:cNvPr>
          <p:cNvSpPr txBox="1"/>
          <p:nvPr/>
        </p:nvSpPr>
        <p:spPr>
          <a:xfrm>
            <a:off x="798639" y="1989207"/>
            <a:ext cx="1449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Configure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0C96AFB-0587-4003-A9B6-C535550EBF90}"/>
              </a:ext>
            </a:extLst>
          </p:cNvPr>
          <p:cNvSpPr txBox="1"/>
          <p:nvPr/>
        </p:nvSpPr>
        <p:spPr>
          <a:xfrm>
            <a:off x="4437588" y="2222987"/>
            <a:ext cx="979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Frame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106F9FA-D57C-4F81-B3FD-282A20CF5210}"/>
              </a:ext>
            </a:extLst>
          </p:cNvPr>
          <p:cNvSpPr txBox="1"/>
          <p:nvPr/>
        </p:nvSpPr>
        <p:spPr>
          <a:xfrm>
            <a:off x="4392071" y="4236893"/>
            <a:ext cx="137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  <a:cs typeface="Arial" panose="020B0604020202020204" pitchFamily="34" charset="0"/>
              </a:rPr>
              <a:t>structure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87A3A8D-8C23-488E-B24C-23A795CD4A3A}"/>
              </a:ext>
            </a:extLst>
          </p:cNvPr>
          <p:cNvSpPr txBox="1"/>
          <p:nvPr/>
        </p:nvSpPr>
        <p:spPr>
          <a:xfrm>
            <a:off x="4491971" y="2908931"/>
            <a:ext cx="137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  <a:cs typeface="Arial" panose="020B0604020202020204" pitchFamily="34" charset="0"/>
              </a:rPr>
              <a:t>Organise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9D6CA18-B450-43F8-B7CD-6F3E22700E5E}"/>
              </a:ext>
            </a:extLst>
          </p:cNvPr>
          <p:cNvSpPr txBox="1"/>
          <p:nvPr/>
        </p:nvSpPr>
        <p:spPr>
          <a:xfrm>
            <a:off x="929603" y="789383"/>
            <a:ext cx="85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FA5DF8A-DBE3-4D76-9026-2A2E3A397910}"/>
              </a:ext>
            </a:extLst>
          </p:cNvPr>
          <p:cNvSpPr txBox="1"/>
          <p:nvPr/>
        </p:nvSpPr>
        <p:spPr>
          <a:xfrm>
            <a:off x="5179821" y="691558"/>
            <a:ext cx="1056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latin typeface="Century Gothic" panose="020B0502020202020204" pitchFamily="34" charset="0"/>
              </a:rPr>
              <a:t>Build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4923AC6-1929-40A5-961C-7C612A9D5CCC}"/>
              </a:ext>
            </a:extLst>
          </p:cNvPr>
          <p:cNvSpPr txBox="1"/>
          <p:nvPr/>
        </p:nvSpPr>
        <p:spPr>
          <a:xfrm>
            <a:off x="6835982" y="671708"/>
            <a:ext cx="169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Consistency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37941B67-246A-4626-9BE7-744332EC4093}"/>
              </a:ext>
            </a:extLst>
          </p:cNvPr>
          <p:cNvSpPr txBox="1"/>
          <p:nvPr/>
        </p:nvSpPr>
        <p:spPr>
          <a:xfrm>
            <a:off x="6705114" y="4029631"/>
            <a:ext cx="176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Put in order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7F13038-D32B-4501-9F6B-E335663029F4}"/>
              </a:ext>
            </a:extLst>
          </p:cNvPr>
          <p:cNvSpPr txBox="1"/>
          <p:nvPr/>
        </p:nvSpPr>
        <p:spPr>
          <a:xfrm>
            <a:off x="3745219" y="1492476"/>
            <a:ext cx="93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Order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C67E3C7-C2DE-4B66-8191-CA62F1B50E25}"/>
              </a:ext>
            </a:extLst>
          </p:cNvPr>
          <p:cNvSpPr txBox="1"/>
          <p:nvPr/>
        </p:nvSpPr>
        <p:spPr>
          <a:xfrm>
            <a:off x="1057056" y="4307122"/>
            <a:ext cx="156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Categorize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67B4940-F766-42F0-880B-4EF4ACBF0631}"/>
              </a:ext>
            </a:extLst>
          </p:cNvPr>
          <p:cNvSpPr txBox="1"/>
          <p:nvPr/>
        </p:nvSpPr>
        <p:spPr>
          <a:xfrm>
            <a:off x="6835982" y="2442317"/>
            <a:ext cx="979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>
                <a:latin typeface="Century Gothic" panose="020B0502020202020204" pitchFamily="34" charset="0"/>
              </a:rPr>
              <a:t>Guide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0E1C160-AB0B-4BC3-BB08-9DA68A645BB8}"/>
              </a:ext>
            </a:extLst>
          </p:cNvPr>
          <p:cNvSpPr txBox="1"/>
          <p:nvPr/>
        </p:nvSpPr>
        <p:spPr>
          <a:xfrm>
            <a:off x="5767771" y="1562491"/>
            <a:ext cx="1124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Century Gothic" panose="020B0502020202020204" pitchFamily="34" charset="0"/>
                <a:cs typeface="Arial" panose="020B0604020202020204" pitchFamily="34" charset="0"/>
              </a:rPr>
              <a:t>Gather</a:t>
            </a:r>
            <a:endParaRPr lang="en-US" sz="20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3C1B9B6-CDC0-4EA3-A22D-58180E95F44B}"/>
              </a:ext>
            </a:extLst>
          </p:cNvPr>
          <p:cNvSpPr txBox="1"/>
          <p:nvPr/>
        </p:nvSpPr>
        <p:spPr>
          <a:xfrm>
            <a:off x="5417396" y="3592424"/>
            <a:ext cx="979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>
                <a:latin typeface="Century Gothic" panose="020B0502020202020204" pitchFamily="34" charset="0"/>
              </a:rPr>
              <a:t>Group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0288FB1-E2EA-441B-8068-125CC3B1032A}"/>
              </a:ext>
            </a:extLst>
          </p:cNvPr>
          <p:cNvSpPr txBox="1"/>
          <p:nvPr/>
        </p:nvSpPr>
        <p:spPr>
          <a:xfrm>
            <a:off x="2511198" y="2349113"/>
            <a:ext cx="1736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entury Gothic" panose="020B0502020202020204" pitchFamily="34" charset="0"/>
                <a:cs typeface="Arial" panose="020B0604020202020204" pitchFamily="34" charset="0"/>
              </a:rPr>
              <a:t>Put </a:t>
            </a:r>
            <a:r>
              <a:rPr lang="en-US" sz="2000" dirty="0">
                <a:latin typeface="Century Gothic" panose="020B0502020202020204" pitchFamily="34" charset="0"/>
                <a:cs typeface="Arial" panose="020B0604020202020204" pitchFamily="34" charset="0"/>
              </a:rPr>
              <a:t>together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B3DE062-1510-437B-9ED9-9773A2012B92}"/>
              </a:ext>
            </a:extLst>
          </p:cNvPr>
          <p:cNvSpPr txBox="1"/>
          <p:nvPr/>
        </p:nvSpPr>
        <p:spPr>
          <a:xfrm>
            <a:off x="2620269" y="847631"/>
            <a:ext cx="979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Frame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9549B9-A3A5-F077-7507-582BF0080F31}"/>
              </a:ext>
            </a:extLst>
          </p:cNvPr>
          <p:cNvSpPr txBox="1"/>
          <p:nvPr/>
        </p:nvSpPr>
        <p:spPr>
          <a:xfrm>
            <a:off x="7280158" y="3068326"/>
            <a:ext cx="832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>
                <a:latin typeface="Century Gothic" panose="020B0502020202020204" pitchFamily="34" charset="0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44918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5C1F84-C3D6-45CE-BEF6-E6B9998281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333215-2450-4685-9C9A-DEFB53900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Groupe PSA Systems Architecture On-the-job Training</a:t>
            </a:r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0024ED7-F068-46A1-A6AC-50107974F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500" y="147611"/>
            <a:ext cx="5674128" cy="405000"/>
          </a:xfrm>
        </p:spPr>
        <p:txBody>
          <a:bodyPr/>
          <a:lstStyle/>
          <a:p>
            <a:pPr algn="ctr"/>
            <a:r>
              <a:rPr lang="en-US" sz="1800" dirty="0">
                <a:latin typeface="Century Gothic" panose="020B0502020202020204" pitchFamily="34" charset="0"/>
                <a:cs typeface="Arial" panose="020B0604020202020204" pitchFamily="34" charset="0"/>
              </a:rPr>
              <a:t>What is the architecture - Conclusion</a:t>
            </a:r>
            <a:endParaRPr lang="fr-FR" sz="18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A15A04-2E7D-493A-A83E-DC614CCD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476" y="1284790"/>
            <a:ext cx="2808817" cy="2606250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694F8237-EE0E-442D-A1AE-6B9FFCDFB350}"/>
              </a:ext>
            </a:extLst>
          </p:cNvPr>
          <p:cNvSpPr/>
          <p:nvPr/>
        </p:nvSpPr>
        <p:spPr>
          <a:xfrm>
            <a:off x="4425564" y="2463809"/>
            <a:ext cx="635794" cy="369495"/>
          </a:xfrm>
          <a:prstGeom prst="rightArrow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b="1" dirty="0">
              <a:solidFill>
                <a:schemeClr val="tx1"/>
              </a:solidFill>
            </a:endParaRPr>
          </a:p>
        </p:txBody>
      </p: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9519635-7859-43EE-8E19-719928935AF4}"/>
              </a:ext>
            </a:extLst>
          </p:cNvPr>
          <p:cNvGrpSpPr/>
          <p:nvPr/>
        </p:nvGrpSpPr>
        <p:grpSpPr>
          <a:xfrm>
            <a:off x="1232170" y="1285681"/>
            <a:ext cx="3443288" cy="2605358"/>
            <a:chOff x="203955" y="1491729"/>
            <a:chExt cx="4591050" cy="3473810"/>
          </a:xfrm>
        </p:grpSpPr>
        <p:sp>
          <p:nvSpPr>
            <p:cNvPr id="10" name="Triangle isocèle 9">
              <a:extLst>
                <a:ext uri="{FF2B5EF4-FFF2-40B4-BE49-F238E27FC236}">
                  <a16:creationId xmlns:a16="http://schemas.microsoft.com/office/drawing/2014/main" id="{DFF84D0E-499E-4A23-BAA7-84BC9B608E04}"/>
                </a:ext>
              </a:extLst>
            </p:cNvPr>
            <p:cNvSpPr/>
            <p:nvPr/>
          </p:nvSpPr>
          <p:spPr>
            <a:xfrm flipV="1">
              <a:off x="203955" y="1491729"/>
              <a:ext cx="4591050" cy="3473810"/>
            </a:xfrm>
            <a:prstGeom prst="triangle">
              <a:avLst>
                <a:gd name="adj" fmla="val 48549"/>
              </a:avLst>
            </a:prstGeom>
            <a:ln w="28575">
              <a:solidFill>
                <a:srgbClr val="267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900" b="1" dirty="0">
                <a:latin typeface="Century Gothic" panose="020B0502020202020204" pitchFamily="34" charset="0"/>
              </a:endParaRP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88DDF3CA-071C-46F4-B15A-E1F7B0898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934" y="2794622"/>
              <a:ext cx="2882096" cy="25111"/>
            </a:xfrm>
            <a:prstGeom prst="line">
              <a:avLst/>
            </a:prstGeom>
            <a:ln w="28575">
              <a:solidFill>
                <a:srgbClr val="267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114BF5E-5735-48B4-BB28-2707E9A1E393}"/>
                </a:ext>
              </a:extLst>
            </p:cNvPr>
            <p:cNvCxnSpPr>
              <a:cxnSpLocks/>
            </p:cNvCxnSpPr>
            <p:nvPr/>
          </p:nvCxnSpPr>
          <p:spPr>
            <a:xfrm>
              <a:off x="1647604" y="3754274"/>
              <a:ext cx="1588497" cy="9033"/>
            </a:xfrm>
            <a:prstGeom prst="line">
              <a:avLst/>
            </a:prstGeom>
            <a:ln w="28575">
              <a:solidFill>
                <a:srgbClr val="267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3301E04D-65EB-46E1-B828-F783C6A0B569}"/>
              </a:ext>
            </a:extLst>
          </p:cNvPr>
          <p:cNvSpPr txBox="1"/>
          <p:nvPr/>
        </p:nvSpPr>
        <p:spPr>
          <a:xfrm>
            <a:off x="1276311" y="1285682"/>
            <a:ext cx="86439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Steering</a:t>
            </a:r>
            <a:r>
              <a:rPr lang="fr-FR" sz="788" dirty="0">
                <a:latin typeface="Century Gothic" panose="020B0502020202020204" pitchFamily="34" charset="0"/>
              </a:rPr>
              <a:t> </a:t>
            </a:r>
            <a:r>
              <a:rPr lang="fr-FR" sz="788" dirty="0" err="1">
                <a:latin typeface="Century Gothic" panose="020B0502020202020204" pitchFamily="34" charset="0"/>
              </a:rPr>
              <a:t>wheel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1041193-8B32-4158-9940-FA0D603E7C2D}"/>
              </a:ext>
            </a:extLst>
          </p:cNvPr>
          <p:cNvSpPr txBox="1"/>
          <p:nvPr/>
        </p:nvSpPr>
        <p:spPr>
          <a:xfrm>
            <a:off x="3834237" y="1366143"/>
            <a:ext cx="574419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gearbox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FE4CA01-DF6F-4E38-92A2-D477280FC2CE}"/>
              </a:ext>
            </a:extLst>
          </p:cNvPr>
          <p:cNvSpPr txBox="1"/>
          <p:nvPr/>
        </p:nvSpPr>
        <p:spPr>
          <a:xfrm>
            <a:off x="2581343" y="1315569"/>
            <a:ext cx="5374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>
                <a:latin typeface="Century Gothic" panose="020B0502020202020204" pitchFamily="34" charset="0"/>
              </a:rPr>
              <a:t>Engine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7A20EE0-1317-40C0-AC8F-FA92CCDCA232}"/>
              </a:ext>
            </a:extLst>
          </p:cNvPr>
          <p:cNvSpPr txBox="1"/>
          <p:nvPr/>
        </p:nvSpPr>
        <p:spPr>
          <a:xfrm>
            <a:off x="3405424" y="1306691"/>
            <a:ext cx="49869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>
                <a:latin typeface="Century Gothic" panose="020B0502020202020204" pitchFamily="34" charset="0"/>
              </a:rPr>
              <a:t>Wheel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D476651-FD73-4029-A5E8-0C2FA18F74E5}"/>
              </a:ext>
            </a:extLst>
          </p:cNvPr>
          <p:cNvSpPr txBox="1"/>
          <p:nvPr/>
        </p:nvSpPr>
        <p:spPr>
          <a:xfrm>
            <a:off x="3628624" y="1618162"/>
            <a:ext cx="721562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Windshield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3B33B04-8176-46BE-BC89-C18A666B18C8}"/>
              </a:ext>
            </a:extLst>
          </p:cNvPr>
          <p:cNvSpPr txBox="1"/>
          <p:nvPr/>
        </p:nvSpPr>
        <p:spPr>
          <a:xfrm>
            <a:off x="1603052" y="1858110"/>
            <a:ext cx="6784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>
                <a:latin typeface="Century Gothic" panose="020B0502020202020204" pitchFamily="34" charset="0"/>
              </a:rPr>
              <a:t>Us </a:t>
            </a:r>
            <a:r>
              <a:rPr lang="fr-FR" sz="788" dirty="0" err="1">
                <a:latin typeface="Century Gothic" panose="020B0502020202020204" pitchFamily="34" charset="0"/>
              </a:rPr>
              <a:t>sensors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1E8482A-3D4A-44E1-8319-69662056EC69}"/>
              </a:ext>
            </a:extLst>
          </p:cNvPr>
          <p:cNvSpPr txBox="1"/>
          <p:nvPr/>
        </p:nvSpPr>
        <p:spPr>
          <a:xfrm>
            <a:off x="3044293" y="1599501"/>
            <a:ext cx="596718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>
                <a:latin typeface="Century Gothic" panose="020B0502020202020204" pitchFamily="34" charset="0"/>
              </a:rPr>
              <a:t>Cameras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9DF76B-9216-4502-ACA9-8CE45B48AAC1}"/>
              </a:ext>
            </a:extLst>
          </p:cNvPr>
          <p:cNvSpPr txBox="1"/>
          <p:nvPr/>
        </p:nvSpPr>
        <p:spPr>
          <a:xfrm>
            <a:off x="2585540" y="1678247"/>
            <a:ext cx="458753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>
                <a:latin typeface="Century Gothic" panose="020B0502020202020204" pitchFamily="34" charset="0"/>
              </a:rPr>
              <a:t>Radar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1EB9048-3B37-42B9-AC39-883870814018}"/>
              </a:ext>
            </a:extLst>
          </p:cNvPr>
          <p:cNvSpPr txBox="1"/>
          <p:nvPr/>
        </p:nvSpPr>
        <p:spPr>
          <a:xfrm>
            <a:off x="1558376" y="1468711"/>
            <a:ext cx="478606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pedals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9D49EB7-F655-48AE-A58C-CA873C5E5DBA}"/>
              </a:ext>
            </a:extLst>
          </p:cNvPr>
          <p:cNvSpPr txBox="1"/>
          <p:nvPr/>
        </p:nvSpPr>
        <p:spPr>
          <a:xfrm>
            <a:off x="2136926" y="1366143"/>
            <a:ext cx="478606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seats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6F4D21A-5B81-46BD-A2A1-1F93ED7798ED}"/>
              </a:ext>
            </a:extLst>
          </p:cNvPr>
          <p:cNvSpPr txBox="1"/>
          <p:nvPr/>
        </p:nvSpPr>
        <p:spPr>
          <a:xfrm>
            <a:off x="2203493" y="1536523"/>
            <a:ext cx="45875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doors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B514A94-4786-4B02-9157-716F3D6F6B58}"/>
              </a:ext>
            </a:extLst>
          </p:cNvPr>
          <p:cNvSpPr txBox="1"/>
          <p:nvPr/>
        </p:nvSpPr>
        <p:spPr>
          <a:xfrm>
            <a:off x="2408979" y="1864797"/>
            <a:ext cx="949976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Rear</a:t>
            </a:r>
            <a:r>
              <a:rPr lang="fr-FR" sz="788" dirty="0">
                <a:latin typeface="Century Gothic" panose="020B0502020202020204" pitchFamily="34" charset="0"/>
              </a:rPr>
              <a:t>, front </a:t>
            </a:r>
            <a:r>
              <a:rPr lang="fr-FR" sz="788" dirty="0" err="1">
                <a:latin typeface="Century Gothic" panose="020B0502020202020204" pitchFamily="34" charset="0"/>
              </a:rPr>
              <a:t>axles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F92D69B-E6D5-4C24-8102-9DB96C92DBC6}"/>
              </a:ext>
            </a:extLst>
          </p:cNvPr>
          <p:cNvSpPr txBox="1"/>
          <p:nvPr/>
        </p:nvSpPr>
        <p:spPr>
          <a:xfrm>
            <a:off x="3292636" y="1784208"/>
            <a:ext cx="43657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>
                <a:latin typeface="Century Gothic" panose="020B0502020202020204" pitchFamily="34" charset="0"/>
              </a:rPr>
              <a:t>Retro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EB36CD0-70E0-4182-93B3-87FFBFD2ACBB}"/>
              </a:ext>
            </a:extLst>
          </p:cNvPr>
          <p:cNvSpPr txBox="1"/>
          <p:nvPr/>
        </p:nvSpPr>
        <p:spPr>
          <a:xfrm>
            <a:off x="1909619" y="2293238"/>
            <a:ext cx="743813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>
                <a:latin typeface="Century Gothic" panose="020B0502020202020204" pitchFamily="34" charset="0"/>
              </a:rPr>
              <a:t>Transfer NRJ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D609BD55-A5AE-47BD-AD4E-040DF43E7294}"/>
              </a:ext>
            </a:extLst>
          </p:cNvPr>
          <p:cNvSpPr txBox="1"/>
          <p:nvPr/>
        </p:nvSpPr>
        <p:spPr>
          <a:xfrm>
            <a:off x="3118792" y="2394084"/>
            <a:ext cx="903881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>
                <a:latin typeface="Century Gothic" panose="020B0502020202020204" pitchFamily="34" charset="0"/>
              </a:rPr>
              <a:t>Exchange data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8424877-6ABE-4471-954F-4FDADF4318A2}"/>
              </a:ext>
            </a:extLst>
          </p:cNvPr>
          <p:cNvSpPr txBox="1"/>
          <p:nvPr/>
        </p:nvSpPr>
        <p:spPr>
          <a:xfrm>
            <a:off x="2544439" y="2279567"/>
            <a:ext cx="1120006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Detect</a:t>
            </a:r>
            <a:r>
              <a:rPr lang="fr-FR" sz="788" dirty="0">
                <a:latin typeface="Century Gothic" panose="020B0502020202020204" pitchFamily="34" charset="0"/>
              </a:rPr>
              <a:t> </a:t>
            </a:r>
            <a:r>
              <a:rPr lang="fr-FR" sz="788" dirty="0" err="1">
                <a:latin typeface="Century Gothic" panose="020B0502020202020204" pitchFamily="34" charset="0"/>
              </a:rPr>
              <a:t>environment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CFA51DA-CD01-4CB4-9685-9386BDE12928}"/>
              </a:ext>
            </a:extLst>
          </p:cNvPr>
          <p:cNvSpPr txBox="1"/>
          <p:nvPr/>
        </p:nvSpPr>
        <p:spPr>
          <a:xfrm>
            <a:off x="2101331" y="2468598"/>
            <a:ext cx="122512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Provide</a:t>
            </a:r>
            <a:r>
              <a:rPr lang="fr-FR" sz="788" dirty="0">
                <a:latin typeface="Century Gothic" panose="020B0502020202020204" pitchFamily="34" charset="0"/>
              </a:rPr>
              <a:t> </a:t>
            </a:r>
            <a:r>
              <a:rPr lang="fr-FR" sz="788" dirty="0" err="1">
                <a:latin typeface="Century Gothic" panose="020B0502020202020204" pitchFamily="34" charset="0"/>
              </a:rPr>
              <a:t>entertainment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61CE611-4D6B-4177-96F8-C23E422F725D}"/>
              </a:ext>
            </a:extLst>
          </p:cNvPr>
          <p:cNvSpPr txBox="1"/>
          <p:nvPr/>
        </p:nvSpPr>
        <p:spPr>
          <a:xfrm>
            <a:off x="2281156" y="2728737"/>
            <a:ext cx="122512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Reflect</a:t>
            </a:r>
            <a:r>
              <a:rPr lang="fr-FR" sz="788" dirty="0">
                <a:latin typeface="Century Gothic" panose="020B0502020202020204" pitchFamily="34" charset="0"/>
              </a:rPr>
              <a:t> the </a:t>
            </a:r>
            <a:r>
              <a:rPr lang="fr-FR" sz="788" dirty="0" err="1">
                <a:latin typeface="Century Gothic" panose="020B0502020202020204" pitchFamily="34" charset="0"/>
              </a:rPr>
              <a:t>environment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36B677E-F3F5-4BA6-B52A-D0C73C262E19}"/>
              </a:ext>
            </a:extLst>
          </p:cNvPr>
          <p:cNvSpPr txBox="1"/>
          <p:nvPr/>
        </p:nvSpPr>
        <p:spPr>
          <a:xfrm>
            <a:off x="3629030" y="1806188"/>
            <a:ext cx="67847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telematics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DFF23E-E4DD-4A71-ACDF-6BF994112443}"/>
              </a:ext>
            </a:extLst>
          </p:cNvPr>
          <p:cNvSpPr txBox="1"/>
          <p:nvPr/>
        </p:nvSpPr>
        <p:spPr>
          <a:xfrm>
            <a:off x="1699639" y="1700903"/>
            <a:ext cx="70934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Usb</a:t>
            </a:r>
            <a:r>
              <a:rPr lang="fr-FR" sz="788" dirty="0">
                <a:latin typeface="Century Gothic" panose="020B0502020202020204" pitchFamily="34" charset="0"/>
              </a:rPr>
              <a:t>, WLC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3ACAB603-2AFA-4AA4-BAA3-DE558AAD4561}"/>
              </a:ext>
            </a:extLst>
          </p:cNvPr>
          <p:cNvSpPr txBox="1"/>
          <p:nvPr/>
        </p:nvSpPr>
        <p:spPr>
          <a:xfrm>
            <a:off x="2611116" y="1985852"/>
            <a:ext cx="6784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latin typeface="Century Gothic" panose="020B0502020202020204" pitchFamily="34" charset="0"/>
              </a:rPr>
              <a:t>…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62273EB3-B4EF-41DA-95E2-CB69D60FF631}"/>
              </a:ext>
            </a:extLst>
          </p:cNvPr>
          <p:cNvSpPr txBox="1"/>
          <p:nvPr/>
        </p:nvSpPr>
        <p:spPr>
          <a:xfrm>
            <a:off x="2553270" y="2562811"/>
            <a:ext cx="122512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Allow</a:t>
            </a:r>
            <a:r>
              <a:rPr lang="fr-FR" sz="788" dirty="0">
                <a:latin typeface="Century Gothic" panose="020B0502020202020204" pitchFamily="34" charset="0"/>
              </a:rPr>
              <a:t> </a:t>
            </a:r>
            <a:r>
              <a:rPr lang="fr-FR" sz="788" dirty="0" err="1">
                <a:latin typeface="Century Gothic" panose="020B0502020202020204" pitchFamily="34" charset="0"/>
              </a:rPr>
              <a:t>physical</a:t>
            </a:r>
            <a:r>
              <a:rPr lang="fr-FR" sz="788" dirty="0">
                <a:latin typeface="Century Gothic" panose="020B0502020202020204" pitchFamily="34" charset="0"/>
              </a:rPr>
              <a:t> </a:t>
            </a:r>
            <a:r>
              <a:rPr lang="fr-FR" sz="788" dirty="0" err="1">
                <a:latin typeface="Century Gothic" panose="020B0502020202020204" pitchFamily="34" charset="0"/>
              </a:rPr>
              <a:t>access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DC7C2419-6E2C-41F2-8DE7-C76AF0B6D88E}"/>
              </a:ext>
            </a:extLst>
          </p:cNvPr>
          <p:cNvSpPr txBox="1"/>
          <p:nvPr/>
        </p:nvSpPr>
        <p:spPr>
          <a:xfrm>
            <a:off x="2729916" y="1456123"/>
            <a:ext cx="45875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>
                <a:latin typeface="Century Gothic" panose="020B0502020202020204" pitchFamily="34" charset="0"/>
              </a:rPr>
              <a:t>boot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B9BEBFEA-A5F7-429B-87FA-AD86A3751FB5}"/>
              </a:ext>
            </a:extLst>
          </p:cNvPr>
          <p:cNvSpPr txBox="1"/>
          <p:nvPr/>
        </p:nvSpPr>
        <p:spPr>
          <a:xfrm>
            <a:off x="2103729" y="3020891"/>
            <a:ext cx="1473727" cy="819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88" dirty="0" err="1">
                <a:latin typeface="Century Gothic" panose="020B0502020202020204" pitchFamily="34" charset="0"/>
              </a:rPr>
              <a:t>Travel</a:t>
            </a:r>
            <a:r>
              <a:rPr lang="fr-FR" sz="788" dirty="0"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fr-FR" sz="788" dirty="0">
                <a:latin typeface="Century Gothic" panose="020B0502020202020204" pitchFamily="34" charset="0"/>
              </a:rPr>
              <a:t>Reduction of road accident</a:t>
            </a:r>
          </a:p>
          <a:p>
            <a:pPr algn="ctr"/>
            <a:r>
              <a:rPr lang="fr-FR" sz="788" dirty="0" err="1">
                <a:latin typeface="Century Gothic" panose="020B0502020202020204" pitchFamily="34" charset="0"/>
              </a:rPr>
              <a:t>ecologist</a:t>
            </a:r>
            <a:endParaRPr lang="fr-FR" sz="788" dirty="0">
              <a:latin typeface="Century Gothic" panose="020B0502020202020204" pitchFamily="34" charset="0"/>
            </a:endParaRPr>
          </a:p>
          <a:p>
            <a:pPr algn="ctr"/>
            <a:r>
              <a:rPr lang="fr-FR" sz="788" dirty="0" err="1">
                <a:latin typeface="Century Gothic" panose="020B0502020202020204" pitchFamily="34" charset="0"/>
              </a:rPr>
              <a:t>Entertainement</a:t>
            </a:r>
            <a:endParaRPr lang="fr-FR" sz="788" dirty="0">
              <a:latin typeface="Century Gothic" panose="020B0502020202020204" pitchFamily="34" charset="0"/>
            </a:endParaRPr>
          </a:p>
          <a:p>
            <a:pPr algn="ctr"/>
            <a:r>
              <a:rPr lang="fr-FR" sz="788" dirty="0" err="1">
                <a:latin typeface="Century Gothic" panose="020B0502020202020204" pitchFamily="34" charset="0"/>
              </a:rPr>
              <a:t>Ease</a:t>
            </a:r>
            <a:r>
              <a:rPr lang="fr-FR" sz="788" dirty="0">
                <a:latin typeface="Century Gothic" panose="020B0502020202020204" pitchFamily="34" charset="0"/>
              </a:rPr>
              <a:t> life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73979288-337D-40BF-9A9B-B65EE3DDBED8}"/>
              </a:ext>
            </a:extLst>
          </p:cNvPr>
          <p:cNvSpPr txBox="1"/>
          <p:nvPr/>
        </p:nvSpPr>
        <p:spPr>
          <a:xfrm>
            <a:off x="3052699" y="1418695"/>
            <a:ext cx="45875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>
                <a:latin typeface="Century Gothic" panose="020B0502020202020204" pitchFamily="34" charset="0"/>
              </a:rPr>
              <a:t>CID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FC732197-E3D2-4BA3-9E66-BAB65BCFC0B5}"/>
              </a:ext>
            </a:extLst>
          </p:cNvPr>
          <p:cNvSpPr txBox="1"/>
          <p:nvPr/>
        </p:nvSpPr>
        <p:spPr>
          <a:xfrm>
            <a:off x="3521140" y="1967918"/>
            <a:ext cx="45875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 err="1">
                <a:latin typeface="Century Gothic" panose="020B0502020202020204" pitchFamily="34" charset="0"/>
              </a:rPr>
              <a:t>Siren</a:t>
            </a:r>
            <a:endParaRPr lang="fr-FR" sz="788" dirty="0">
              <a:latin typeface="Century Gothic" panose="020B0502020202020204" pitchFamily="34" charset="0"/>
            </a:endParaRP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765D86D2-272D-4A0E-9CBB-688929D24B47}"/>
              </a:ext>
            </a:extLst>
          </p:cNvPr>
          <p:cNvSpPr txBox="1"/>
          <p:nvPr/>
        </p:nvSpPr>
        <p:spPr>
          <a:xfrm>
            <a:off x="1896849" y="2057071"/>
            <a:ext cx="47977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>
                <a:latin typeface="Century Gothic" panose="020B0502020202020204" pitchFamily="34" charset="0"/>
              </a:rPr>
              <a:t>HVAC</a:t>
            </a:r>
          </a:p>
        </p:txBody>
      </p:sp>
      <p:sp>
        <p:nvSpPr>
          <p:cNvPr id="117" name="Forme libre : forme 116">
            <a:extLst>
              <a:ext uri="{FF2B5EF4-FFF2-40B4-BE49-F238E27FC236}">
                <a16:creationId xmlns:a16="http://schemas.microsoft.com/office/drawing/2014/main" id="{F9DEC703-3CA3-4292-B1B2-0456427C7F12}"/>
              </a:ext>
            </a:extLst>
          </p:cNvPr>
          <p:cNvSpPr/>
          <p:nvPr/>
        </p:nvSpPr>
        <p:spPr>
          <a:xfrm>
            <a:off x="1232170" y="1271644"/>
            <a:ext cx="3463724" cy="998317"/>
          </a:xfrm>
          <a:custGeom>
            <a:avLst/>
            <a:gdLst>
              <a:gd name="connsiteX0" fmla="*/ 0 w 4618299"/>
              <a:gd name="connsiteY0" fmla="*/ 0 h 1331089"/>
              <a:gd name="connsiteX1" fmla="*/ 4618299 w 4618299"/>
              <a:gd name="connsiteY1" fmla="*/ 0 h 1331089"/>
              <a:gd name="connsiteX2" fmla="*/ 3727048 w 4618299"/>
              <a:gd name="connsiteY2" fmla="*/ 1296365 h 1331089"/>
              <a:gd name="connsiteX3" fmla="*/ 850739 w 4618299"/>
              <a:gd name="connsiteY3" fmla="*/ 1331089 h 1331089"/>
              <a:gd name="connsiteX4" fmla="*/ 0 w 4618299"/>
              <a:gd name="connsiteY4" fmla="*/ 0 h 133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8299" h="1331089">
                <a:moveTo>
                  <a:pt x="0" y="0"/>
                </a:moveTo>
                <a:lnTo>
                  <a:pt x="4618299" y="0"/>
                </a:lnTo>
                <a:lnTo>
                  <a:pt x="3727048" y="1296365"/>
                </a:lnTo>
                <a:lnTo>
                  <a:pt x="850739" y="1331089"/>
                </a:lnTo>
                <a:lnTo>
                  <a:pt x="0" y="0"/>
                </a:lnTo>
                <a:close/>
              </a:path>
            </a:pathLst>
          </a:custGeom>
          <a:solidFill>
            <a:srgbClr val="267FFF">
              <a:alpha val="50000"/>
            </a:srgbClr>
          </a:solidFill>
          <a:ln w="38100">
            <a:solidFill>
              <a:srgbClr val="267FFF"/>
            </a:solidFill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1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Constructional</a:t>
            </a:r>
            <a:r>
              <a:rPr lang="fr-FR" sz="21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Vision</a:t>
            </a:r>
          </a:p>
        </p:txBody>
      </p:sp>
      <p:sp>
        <p:nvSpPr>
          <p:cNvPr id="119" name="Forme libre : forme 118">
            <a:extLst>
              <a:ext uri="{FF2B5EF4-FFF2-40B4-BE49-F238E27FC236}">
                <a16:creationId xmlns:a16="http://schemas.microsoft.com/office/drawing/2014/main" id="{911119A7-EC5D-433D-96E6-00078E058E06}"/>
              </a:ext>
            </a:extLst>
          </p:cNvPr>
          <p:cNvSpPr/>
          <p:nvPr/>
        </p:nvSpPr>
        <p:spPr>
          <a:xfrm>
            <a:off x="1876501" y="2263000"/>
            <a:ext cx="2120878" cy="725994"/>
          </a:xfrm>
          <a:custGeom>
            <a:avLst/>
            <a:gdLst>
              <a:gd name="connsiteX0" fmla="*/ 2893926 w 2893926"/>
              <a:gd name="connsiteY0" fmla="*/ 0 h 967992"/>
              <a:gd name="connsiteX1" fmla="*/ 2227385 w 2893926"/>
              <a:gd name="connsiteY1" fmla="*/ 967992 h 967992"/>
              <a:gd name="connsiteX2" fmla="*/ 596203 w 2893926"/>
              <a:gd name="connsiteY2" fmla="*/ 961293 h 967992"/>
              <a:gd name="connsiteX3" fmla="*/ 0 w 2893926"/>
              <a:gd name="connsiteY3" fmla="*/ 16748 h 967992"/>
              <a:gd name="connsiteX4" fmla="*/ 0 w 2893926"/>
              <a:gd name="connsiteY4" fmla="*/ 16748 h 967992"/>
              <a:gd name="connsiteX5" fmla="*/ 2893926 w 2893926"/>
              <a:gd name="connsiteY5" fmla="*/ 0 h 96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926" h="967992">
                <a:moveTo>
                  <a:pt x="2893926" y="0"/>
                </a:moveTo>
                <a:lnTo>
                  <a:pt x="2227385" y="967992"/>
                </a:lnTo>
                <a:lnTo>
                  <a:pt x="596203" y="961293"/>
                </a:lnTo>
                <a:lnTo>
                  <a:pt x="0" y="16748"/>
                </a:lnTo>
                <a:lnTo>
                  <a:pt x="0" y="16748"/>
                </a:lnTo>
                <a:lnTo>
                  <a:pt x="2893926" y="0"/>
                </a:lnTo>
                <a:close/>
              </a:path>
            </a:pathLst>
          </a:custGeom>
          <a:solidFill>
            <a:srgbClr val="FF9900">
              <a:alpha val="45000"/>
            </a:srgbClr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Functional vision</a:t>
            </a:r>
          </a:p>
        </p:txBody>
      </p:sp>
      <p:sp>
        <p:nvSpPr>
          <p:cNvPr id="120" name="Forme libre : forme 119">
            <a:extLst>
              <a:ext uri="{FF2B5EF4-FFF2-40B4-BE49-F238E27FC236}">
                <a16:creationId xmlns:a16="http://schemas.microsoft.com/office/drawing/2014/main" id="{141698B4-177D-4276-8391-EAF2A759B5EA}"/>
              </a:ext>
            </a:extLst>
          </p:cNvPr>
          <p:cNvSpPr/>
          <p:nvPr/>
        </p:nvSpPr>
        <p:spPr>
          <a:xfrm>
            <a:off x="2304052" y="2988994"/>
            <a:ext cx="1223387" cy="889280"/>
          </a:xfrm>
          <a:custGeom>
            <a:avLst/>
            <a:gdLst>
              <a:gd name="connsiteX0" fmla="*/ 1631182 w 1631182"/>
              <a:gd name="connsiteY0" fmla="*/ 6698 h 1229248"/>
              <a:gd name="connsiteX1" fmla="*/ 800518 w 1631182"/>
              <a:gd name="connsiteY1" fmla="*/ 1229248 h 1229248"/>
              <a:gd name="connsiteX2" fmla="*/ 0 w 1631182"/>
              <a:gd name="connsiteY2" fmla="*/ 0 h 1229248"/>
              <a:gd name="connsiteX3" fmla="*/ 1631182 w 1631182"/>
              <a:gd name="connsiteY3" fmla="*/ 6698 h 122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1182" h="1229248">
                <a:moveTo>
                  <a:pt x="1631182" y="6698"/>
                </a:moveTo>
                <a:lnTo>
                  <a:pt x="800518" y="1229248"/>
                </a:lnTo>
                <a:lnTo>
                  <a:pt x="0" y="0"/>
                </a:lnTo>
                <a:lnTo>
                  <a:pt x="1631182" y="6698"/>
                </a:lnTo>
                <a:close/>
              </a:path>
            </a:pathLst>
          </a:custGeom>
          <a:solidFill>
            <a:srgbClr val="00B050">
              <a:alpha val="52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Operational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vision</a:t>
            </a:r>
          </a:p>
        </p:txBody>
      </p:sp>
    </p:spTree>
    <p:extLst>
      <p:ext uri="{BB962C8B-B14F-4D97-AF65-F5344CB8AC3E}">
        <p14:creationId xmlns:p14="http://schemas.microsoft.com/office/powerpoint/2010/main" val="414189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7" grpId="0" animBg="1"/>
      <p:bldP spid="119" grpId="0" animBg="1"/>
      <p:bldP spid="1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fr-FR"/>
              <a:t>Class format &amp; grading principles</a:t>
            </a:r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body" idx="1"/>
          </p:nvPr>
        </p:nvSpPr>
        <p:spPr>
          <a:xfrm>
            <a:off x="179515" y="696542"/>
            <a:ext cx="8761933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0000" lvl="0" indent="-135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▌"/>
            </a:pPr>
            <a:r>
              <a:rPr lang="fr-FR" dirty="0" err="1"/>
              <a:t>Typical</a:t>
            </a:r>
            <a:r>
              <a:rPr lang="fr-FR" dirty="0"/>
              <a:t> class session organisation</a:t>
            </a:r>
            <a:endParaRPr dirty="0"/>
          </a:p>
          <a:p>
            <a:pPr marL="452438" lvl="1" indent="-184149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</a:pPr>
            <a:r>
              <a:rPr lang="en-US" dirty="0"/>
              <a:t>Presentation</a:t>
            </a:r>
            <a:r>
              <a:rPr lang="fr-FR" dirty="0"/>
              <a:t> of state of </a:t>
            </a:r>
            <a:r>
              <a:rPr lang="en-US" dirty="0"/>
              <a:t>progress</a:t>
            </a:r>
            <a:r>
              <a:rPr lang="fr-FR" dirty="0"/>
              <a:t> by </a:t>
            </a:r>
            <a:r>
              <a:rPr lang="en-US" dirty="0"/>
              <a:t>each</a:t>
            </a:r>
            <a:r>
              <a:rPr lang="fr-FR" dirty="0"/>
              <a:t> group : 45 – 60 minutes</a:t>
            </a:r>
            <a:endParaRPr dirty="0"/>
          </a:p>
          <a:p>
            <a:pPr marL="452438" lvl="1" indent="-184149" algn="l" rtl="0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</a:pPr>
            <a:r>
              <a:rPr lang="fr-FR" dirty="0"/>
              <a:t>coaching by the </a:t>
            </a:r>
            <a:r>
              <a:rPr lang="en-US" dirty="0"/>
              <a:t>lecturers </a:t>
            </a:r>
          </a:p>
          <a:p>
            <a:pPr marL="452438" lvl="1" indent="-184149" algn="l" rtl="0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</a:pPr>
            <a:r>
              <a:rPr lang="en-US" dirty="0"/>
              <a:t>Send</a:t>
            </a:r>
            <a:r>
              <a:rPr lang="fr-FR" dirty="0"/>
              <a:t> the state of </a:t>
            </a:r>
            <a:r>
              <a:rPr lang="en-US" dirty="0"/>
              <a:t>progress</a:t>
            </a:r>
            <a:r>
              <a:rPr lang="fr-FR" dirty="0"/>
              <a:t> by email </a:t>
            </a:r>
            <a:r>
              <a:rPr lang="en-US" dirty="0"/>
              <a:t>each</a:t>
            </a:r>
            <a:r>
              <a:rPr lang="fr-FR" dirty="0"/>
              <a:t> end of Week (Friday)</a:t>
            </a:r>
            <a:endParaRPr dirty="0"/>
          </a:p>
          <a:p>
            <a:pPr marL="270000" lvl="0" indent="-13573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▌"/>
            </a:pPr>
            <a:r>
              <a:rPr lang="fr-FR" dirty="0" err="1"/>
              <a:t>Grading</a:t>
            </a:r>
            <a:endParaRPr dirty="0"/>
          </a:p>
          <a:p>
            <a:pPr marL="452438" lvl="1" indent="-184149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</a:pPr>
            <a:r>
              <a:rPr lang="fr-FR" dirty="0"/>
              <a:t>In-class </a:t>
            </a:r>
            <a:r>
              <a:rPr lang="en-US" dirty="0"/>
              <a:t>practicing</a:t>
            </a:r>
            <a:r>
              <a:rPr lang="fr-FR" dirty="0"/>
              <a:t>: 40%</a:t>
            </a:r>
            <a:endParaRPr dirty="0"/>
          </a:p>
          <a:p>
            <a:pPr marL="452438" lvl="1" indent="-184149" algn="l" rtl="0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</a:pPr>
            <a:r>
              <a:rPr lang="fr-FR" dirty="0"/>
              <a:t>Final </a:t>
            </a:r>
            <a:r>
              <a:rPr lang="en-US" dirty="0"/>
              <a:t>assessment</a:t>
            </a:r>
            <a:r>
              <a:rPr lang="fr-FR" dirty="0"/>
              <a:t> : 60%</a:t>
            </a:r>
          </a:p>
          <a:p>
            <a:pPr marL="909638" lvl="2" indent="-184149">
              <a:spcBef>
                <a:spcPts val="675"/>
              </a:spcBef>
              <a:buClr>
                <a:schemeClr val="dk1"/>
              </a:buClr>
              <a:buSzPts val="1600"/>
              <a:buFont typeface="Century Gothic"/>
              <a:buChar char="•"/>
            </a:pPr>
            <a:r>
              <a:rPr lang="fr-FR" dirty="0"/>
              <a:t>QCM </a:t>
            </a:r>
          </a:p>
          <a:p>
            <a:pPr marL="909638" lvl="2" indent="-184149">
              <a:spcBef>
                <a:spcPts val="675"/>
              </a:spcBef>
              <a:buClr>
                <a:schemeClr val="dk1"/>
              </a:buClr>
              <a:buSzPts val="1600"/>
              <a:buFont typeface="Century Gothic"/>
              <a:buChar char="•"/>
            </a:pPr>
            <a:r>
              <a:rPr lang="fr-FR" dirty="0"/>
              <a:t>Poster </a:t>
            </a:r>
            <a:r>
              <a:rPr lang="fr-FR" dirty="0" err="1"/>
              <a:t>presentation</a:t>
            </a:r>
            <a:r>
              <a:rPr lang="fr-FR" dirty="0"/>
              <a:t> : A2</a:t>
            </a:r>
            <a:endParaRPr dirty="0"/>
          </a:p>
        </p:txBody>
      </p:sp>
      <p:sp>
        <p:nvSpPr>
          <p:cNvPr id="320" name="Google Shape;320;p9"/>
          <p:cNvSpPr/>
          <p:nvPr/>
        </p:nvSpPr>
        <p:spPr>
          <a:xfrm>
            <a:off x="502276" y="3856097"/>
            <a:ext cx="8641724" cy="1004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endgame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demonstrating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that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have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understood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automotive business mutations,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explored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new use-cases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induced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the digital transformation and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societal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evolutions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posed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 a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vehicle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system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facing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all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those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challenges and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devising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systems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solutions to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answer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those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new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needs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FD8BC5-4A1D-883E-99DD-22526D36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C3C659-2F3A-64D8-58F4-3E2CE82FB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" y="651782"/>
            <a:ext cx="9207944" cy="3934455"/>
          </a:xfrm>
        </p:spPr>
        <p:txBody>
          <a:bodyPr/>
          <a:lstStyle/>
          <a:p>
            <a:r>
              <a:rPr lang="en-US" dirty="0"/>
              <a:t>Electrical &amp; Software platform</a:t>
            </a:r>
          </a:p>
          <a:p>
            <a:pPr lvl="1"/>
            <a:r>
              <a:rPr lang="en-US" dirty="0"/>
              <a:t>Cybersecurity and antitheft in connectivity context (1)</a:t>
            </a:r>
          </a:p>
          <a:p>
            <a:r>
              <a:rPr lang="en-US" dirty="0"/>
              <a:t>Vehicle enhancement</a:t>
            </a:r>
          </a:p>
          <a:p>
            <a:pPr lvl="1"/>
            <a:r>
              <a:rPr lang="en-US" dirty="0"/>
              <a:t>Make</a:t>
            </a:r>
            <a:r>
              <a:rPr lang="fr-FR" dirty="0"/>
              <a:t> Automotive </a:t>
            </a:r>
            <a:r>
              <a:rPr lang="en-US" dirty="0"/>
              <a:t>experience</a:t>
            </a:r>
            <a:r>
              <a:rPr lang="fr-FR" dirty="0"/>
              <a:t> </a:t>
            </a:r>
            <a:r>
              <a:rPr lang="en-US" dirty="0"/>
              <a:t>similar</a:t>
            </a:r>
            <a:r>
              <a:rPr lang="fr-FR" dirty="0"/>
              <a:t> to smartphone </a:t>
            </a:r>
            <a:r>
              <a:rPr lang="en-US" dirty="0"/>
              <a:t>experience (2)</a:t>
            </a:r>
          </a:p>
          <a:p>
            <a:pPr lvl="1"/>
            <a:r>
              <a:rPr lang="en-US" dirty="0"/>
              <a:t>Which product line to </a:t>
            </a:r>
            <a:r>
              <a:rPr lang="fr-FR" dirty="0"/>
              <a:t>fit smartphone </a:t>
            </a:r>
            <a:r>
              <a:rPr lang="en-US" dirty="0"/>
              <a:t>experience</a:t>
            </a:r>
            <a:r>
              <a:rPr lang="fr-FR" dirty="0"/>
              <a:t> ? (3)</a:t>
            </a:r>
          </a:p>
          <a:p>
            <a:r>
              <a:rPr lang="fr-FR" dirty="0"/>
              <a:t>Autonomy and </a:t>
            </a:r>
            <a:r>
              <a:rPr lang="en-US" dirty="0"/>
              <a:t>Safety</a:t>
            </a:r>
            <a:r>
              <a:rPr lang="fr-FR" dirty="0"/>
              <a:t> : </a:t>
            </a:r>
          </a:p>
          <a:p>
            <a:pPr lvl="1"/>
            <a:r>
              <a:rPr lang="en-US" dirty="0"/>
              <a:t>vehicle intelligence for road safety (4)</a:t>
            </a:r>
            <a:endParaRPr lang="fr-FR" dirty="0"/>
          </a:p>
          <a:p>
            <a:r>
              <a:rPr lang="fr-FR" dirty="0"/>
              <a:t>Maintenance : </a:t>
            </a:r>
          </a:p>
          <a:p>
            <a:pPr lvl="1"/>
            <a:r>
              <a:rPr lang="en-US" dirty="0"/>
              <a:t>keeping the vehicle in operational condition, minimizing unavailability</a:t>
            </a:r>
            <a:r>
              <a:rPr lang="fr-FR" dirty="0"/>
              <a:t> (5)</a:t>
            </a:r>
          </a:p>
          <a:p>
            <a:r>
              <a:rPr lang="fr-FR" dirty="0"/>
              <a:t>Automotive </a:t>
            </a:r>
            <a:r>
              <a:rPr lang="en-US" dirty="0"/>
              <a:t>role</a:t>
            </a:r>
            <a:r>
              <a:rPr lang="fr-FR" dirty="0"/>
              <a:t> in Smart city </a:t>
            </a:r>
            <a:r>
              <a:rPr lang="en-US" dirty="0"/>
              <a:t>context : </a:t>
            </a:r>
          </a:p>
          <a:p>
            <a:pPr lvl="1"/>
            <a:r>
              <a:rPr lang="en-US" dirty="0"/>
              <a:t>how to minimize car impact in a city ? (6)</a:t>
            </a:r>
            <a:endParaRPr lang="fr-FR" dirty="0"/>
          </a:p>
          <a:p>
            <a:pPr lvl="1"/>
            <a:r>
              <a:rPr lang="fr-FR" dirty="0"/>
              <a:t>How to </a:t>
            </a:r>
            <a:r>
              <a:rPr lang="en-US" dirty="0"/>
              <a:t>convince</a:t>
            </a:r>
            <a:r>
              <a:rPr lang="fr-FR" dirty="0"/>
              <a:t> Citizen to </a:t>
            </a:r>
            <a:r>
              <a:rPr lang="en-US" dirty="0"/>
              <a:t>accept</a:t>
            </a:r>
            <a:r>
              <a:rPr lang="fr-FR" dirty="0"/>
              <a:t> the transition(</a:t>
            </a:r>
            <a:r>
              <a:rPr lang="en-US" dirty="0"/>
              <a:t>energetic</a:t>
            </a:r>
            <a:r>
              <a:rPr lang="fr-FR" dirty="0"/>
              <a:t>, new </a:t>
            </a:r>
            <a:r>
              <a:rPr lang="en-US" dirty="0"/>
              <a:t>mobility</a:t>
            </a:r>
            <a:r>
              <a:rPr lang="fr-FR" dirty="0"/>
              <a:t>, etc.) ? (7)</a:t>
            </a:r>
          </a:p>
          <a:p>
            <a:endParaRPr lang="fr-FR" dirty="0"/>
          </a:p>
          <a:p>
            <a:pPr marL="125730" indent="0">
              <a:buNone/>
            </a:pPr>
            <a:endParaRPr lang="fr-FR" dirty="0"/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971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FD8BC5-4A1D-883E-99DD-22526D36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week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C3C659-2F3A-64D8-58F4-3E2CE82FB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" y="651782"/>
            <a:ext cx="9207944" cy="3934455"/>
          </a:xfrm>
        </p:spPr>
        <p:txBody>
          <a:bodyPr/>
          <a:lstStyle/>
          <a:p>
            <a:r>
              <a:rPr lang="en-US" dirty="0"/>
              <a:t>Define the problem :</a:t>
            </a:r>
          </a:p>
          <a:p>
            <a:pPr lvl="1"/>
            <a:r>
              <a:rPr lang="en-US" dirty="0"/>
              <a:t>Identify actors of your topic</a:t>
            </a:r>
          </a:p>
          <a:p>
            <a:pPr lvl="1"/>
            <a:r>
              <a:rPr lang="en-US" dirty="0"/>
              <a:t>What are expectations of each actor ? Their concerns ?</a:t>
            </a:r>
          </a:p>
          <a:p>
            <a:pPr lvl="1"/>
            <a:r>
              <a:rPr lang="en-US" dirty="0"/>
              <a:t>Derive the problem you want to solve</a:t>
            </a:r>
          </a:p>
          <a:p>
            <a:pPr lvl="1"/>
            <a:endParaRPr lang="en-US" dirty="0"/>
          </a:p>
          <a:p>
            <a:pPr marL="12573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59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"/>
          <p:cNvSpPr txBox="1"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fr-FR" dirty="0"/>
              <a:t>Digital transformation in the automotive </a:t>
            </a:r>
            <a:r>
              <a:rPr lang="fr-FR" dirty="0" err="1"/>
              <a:t>industry</a:t>
            </a:r>
            <a:r>
              <a:rPr lang="fr-FR" dirty="0"/>
              <a:t> – ACES</a:t>
            </a:r>
            <a:endParaRPr dirty="0"/>
          </a:p>
        </p:txBody>
      </p:sp>
      <p:sp>
        <p:nvSpPr>
          <p:cNvPr id="304" name="Google Shape;304;p7"/>
          <p:cNvSpPr txBox="1">
            <a:spLocks noGrp="1"/>
          </p:cNvSpPr>
          <p:nvPr>
            <p:ph type="body" idx="1"/>
          </p:nvPr>
        </p:nvSpPr>
        <p:spPr>
          <a:xfrm>
            <a:off x="179515" y="567762"/>
            <a:ext cx="8964485" cy="39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0000" lvl="0" indent="-135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▌"/>
            </a:pPr>
            <a:r>
              <a:rPr lang="fr-FR" dirty="0"/>
              <a:t>Four major disruptions</a:t>
            </a:r>
            <a:endParaRPr dirty="0"/>
          </a:p>
          <a:p>
            <a:pPr marL="452438" lvl="1" indent="-184149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•"/>
            </a:pPr>
            <a:r>
              <a:rPr lang="fr-FR" b="1" dirty="0" err="1"/>
              <a:t>A</a:t>
            </a:r>
            <a:r>
              <a:rPr lang="fr-FR" dirty="0" err="1"/>
              <a:t>utonomous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cars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autonomous</a:t>
            </a:r>
            <a:r>
              <a:rPr lang="fr-FR" dirty="0"/>
              <a:t>, </a:t>
            </a:r>
            <a:r>
              <a:rPr lang="fr-FR" dirty="0" err="1"/>
              <a:t>basically</a:t>
            </a:r>
            <a:r>
              <a:rPr lang="fr-FR" dirty="0"/>
              <a:t> no driver.</a:t>
            </a:r>
            <a:endParaRPr dirty="0"/>
          </a:p>
          <a:p>
            <a:pPr marL="452438" lvl="1" indent="-184149" algn="l" rtl="0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•"/>
            </a:pPr>
            <a:r>
              <a:rPr lang="fr-FR" b="1" dirty="0" err="1"/>
              <a:t>C</a:t>
            </a:r>
            <a:r>
              <a:rPr lang="fr-FR" dirty="0" err="1"/>
              <a:t>onnected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cars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more </a:t>
            </a:r>
            <a:r>
              <a:rPr lang="fr-FR" dirty="0" err="1"/>
              <a:t>connected</a:t>
            </a:r>
            <a:r>
              <a:rPr lang="fr-FR" dirty="0"/>
              <a:t>, </a:t>
            </a:r>
            <a:r>
              <a:rPr lang="fr-FR" dirty="0" err="1"/>
              <a:t>thus</a:t>
            </a:r>
            <a:r>
              <a:rPr lang="fr-FR" dirty="0"/>
              <a:t> </a:t>
            </a:r>
            <a:r>
              <a:rPr lang="fr-FR" dirty="0" err="1"/>
              <a:t>enabling</a:t>
            </a:r>
            <a:r>
              <a:rPr lang="fr-FR" dirty="0"/>
              <a:t> a </a:t>
            </a:r>
            <a:r>
              <a:rPr lang="fr-FR" dirty="0" err="1"/>
              <a:t>variety</a:t>
            </a:r>
            <a:r>
              <a:rPr lang="fr-FR" dirty="0"/>
              <a:t> of use cases</a:t>
            </a:r>
            <a:endParaRPr dirty="0"/>
          </a:p>
          <a:p>
            <a:pPr marL="714375" lvl="2" indent="-177800" algn="l" rtl="0"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fr-FR" sz="1400" dirty="0"/>
              <a:t>Communication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traffic</a:t>
            </a:r>
            <a:r>
              <a:rPr lang="fr-FR" sz="1400" dirty="0"/>
              <a:t>-management cloud solutions to </a:t>
            </a:r>
            <a:r>
              <a:rPr lang="fr-FR" sz="1400" dirty="0" err="1"/>
              <a:t>receive</a:t>
            </a:r>
            <a:r>
              <a:rPr lang="fr-FR" sz="1400" dirty="0"/>
              <a:t> </a:t>
            </a:r>
            <a:r>
              <a:rPr lang="fr-FR" sz="1400" dirty="0" err="1"/>
              <a:t>traffic</a:t>
            </a:r>
            <a:r>
              <a:rPr lang="fr-FR" sz="1400" dirty="0"/>
              <a:t> updates and to download the </a:t>
            </a:r>
            <a:r>
              <a:rPr lang="fr-FR" sz="1400" dirty="0" err="1"/>
              <a:t>latest</a:t>
            </a:r>
            <a:r>
              <a:rPr lang="fr-FR" sz="1400" dirty="0"/>
              <a:t> high-</a:t>
            </a:r>
            <a:r>
              <a:rPr lang="fr-FR" sz="1400" dirty="0" err="1"/>
              <a:t>definition</a:t>
            </a:r>
            <a:r>
              <a:rPr lang="fr-FR" sz="1400" dirty="0"/>
              <a:t> </a:t>
            </a:r>
            <a:r>
              <a:rPr lang="fr-FR" sz="1400" dirty="0" err="1"/>
              <a:t>maps</a:t>
            </a:r>
            <a:r>
              <a:rPr lang="fr-FR" sz="1400" dirty="0"/>
              <a:t>.</a:t>
            </a:r>
            <a:endParaRPr sz="1600" dirty="0"/>
          </a:p>
          <a:p>
            <a:pPr marL="714375" lvl="2" indent="-177800" algn="l" rtl="0">
              <a:spcBef>
                <a:spcPts val="15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fr-FR" sz="1400" dirty="0"/>
              <a:t>Communication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other</a:t>
            </a:r>
            <a:r>
              <a:rPr lang="fr-FR" sz="1400" dirty="0"/>
              <a:t> cars to gain the </a:t>
            </a:r>
            <a:r>
              <a:rPr lang="fr-FR" sz="1400" dirty="0" err="1"/>
              <a:t>latest</a:t>
            </a:r>
            <a:r>
              <a:rPr lang="fr-FR" sz="1400" dirty="0"/>
              <a:t> information on </a:t>
            </a:r>
            <a:r>
              <a:rPr lang="fr-FR" sz="1400" dirty="0" err="1"/>
              <a:t>slippery</a:t>
            </a:r>
            <a:r>
              <a:rPr lang="fr-FR" sz="1400" dirty="0"/>
              <a:t> </a:t>
            </a:r>
            <a:r>
              <a:rPr lang="fr-FR" sz="1400" dirty="0" err="1"/>
              <a:t>roads</a:t>
            </a:r>
            <a:r>
              <a:rPr lang="fr-FR" sz="1400" dirty="0"/>
              <a:t> or </a:t>
            </a:r>
            <a:r>
              <a:rPr lang="fr-FR" sz="1400" dirty="0" err="1"/>
              <a:t>potholes</a:t>
            </a:r>
            <a:r>
              <a:rPr lang="fr-FR" sz="1400" dirty="0"/>
              <a:t> (V2X)</a:t>
            </a:r>
            <a:endParaRPr sz="1600" dirty="0"/>
          </a:p>
          <a:p>
            <a:pPr marL="714375" lvl="2" indent="-177800" algn="l" rtl="0">
              <a:spcBef>
                <a:spcPts val="15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fr-FR" sz="1400" dirty="0"/>
              <a:t>In-</a:t>
            </a:r>
            <a:r>
              <a:rPr lang="fr-FR" sz="1400" dirty="0" err="1"/>
              <a:t>vehicle</a:t>
            </a:r>
            <a:r>
              <a:rPr lang="fr-FR" sz="1400" dirty="0"/>
              <a:t> media streaming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becoming</a:t>
            </a:r>
            <a:r>
              <a:rPr lang="fr-FR" sz="1400" dirty="0"/>
              <a:t> </a:t>
            </a:r>
            <a:r>
              <a:rPr lang="fr-FR" sz="1400" dirty="0" err="1"/>
              <a:t>common</a:t>
            </a:r>
            <a:r>
              <a:rPr lang="fr-FR" sz="1400" dirty="0"/>
              <a:t> practice and </a:t>
            </a:r>
            <a:r>
              <a:rPr lang="fr-FR" sz="1400" dirty="0" err="1"/>
              <a:t>will</a:t>
            </a:r>
            <a:r>
              <a:rPr lang="fr-FR" sz="1400" dirty="0"/>
              <a:t> </a:t>
            </a:r>
            <a:r>
              <a:rPr lang="fr-FR" sz="1400" dirty="0" err="1"/>
              <a:t>require</a:t>
            </a:r>
            <a:r>
              <a:rPr lang="fr-FR" sz="1400" dirty="0"/>
              <a:t> mobile-network </a:t>
            </a:r>
            <a:r>
              <a:rPr lang="fr-FR" sz="1400" dirty="0" err="1"/>
              <a:t>operators</a:t>
            </a:r>
            <a:r>
              <a:rPr lang="fr-FR" sz="1400" dirty="0"/>
              <a:t> to </a:t>
            </a:r>
            <a:r>
              <a:rPr lang="fr-FR" sz="1400" dirty="0" err="1"/>
              <a:t>build</a:t>
            </a:r>
            <a:r>
              <a:rPr lang="fr-FR" sz="1400" dirty="0"/>
              <a:t> high-</a:t>
            </a:r>
            <a:r>
              <a:rPr lang="fr-FR" sz="1400" dirty="0" err="1"/>
              <a:t>bandwidth</a:t>
            </a:r>
            <a:r>
              <a:rPr lang="fr-FR" sz="1400" dirty="0"/>
              <a:t> network solutions </a:t>
            </a:r>
            <a:r>
              <a:rPr lang="fr-FR" sz="1400" dirty="0" err="1"/>
              <a:t>across</a:t>
            </a:r>
            <a:r>
              <a:rPr lang="fr-FR" sz="1400" dirty="0"/>
              <a:t> highways and in city centers.</a:t>
            </a:r>
            <a:endParaRPr sz="1400" dirty="0"/>
          </a:p>
          <a:p>
            <a:pPr marL="452438" lvl="1" indent="-184149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•"/>
            </a:pPr>
            <a:r>
              <a:rPr lang="fr-FR" b="1" dirty="0"/>
              <a:t>E</a:t>
            </a:r>
            <a:r>
              <a:rPr lang="fr-FR" dirty="0"/>
              <a:t>lectrification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cars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increasingly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electric</a:t>
            </a:r>
            <a:r>
              <a:rPr lang="fr-FR" dirty="0"/>
              <a:t> </a:t>
            </a:r>
            <a:r>
              <a:rPr lang="fr-FR" dirty="0" err="1"/>
              <a:t>powertrains</a:t>
            </a:r>
            <a:r>
              <a:rPr lang="fr-FR" dirty="0"/>
              <a:t> to </a:t>
            </a:r>
            <a:r>
              <a:rPr lang="fr-FR" dirty="0" err="1"/>
              <a:t>reduce</a:t>
            </a:r>
            <a:r>
              <a:rPr lang="fr-FR" dirty="0"/>
              <a:t>/</a:t>
            </a:r>
            <a:r>
              <a:rPr lang="fr-FR" dirty="0" err="1"/>
              <a:t>eliminate</a:t>
            </a:r>
            <a:r>
              <a:rPr lang="fr-FR" dirty="0"/>
              <a:t> </a:t>
            </a:r>
            <a:r>
              <a:rPr lang="fr-FR" dirty="0" err="1"/>
              <a:t>emissions</a:t>
            </a:r>
            <a:r>
              <a:rPr lang="fr-FR" dirty="0"/>
              <a:t>.</a:t>
            </a:r>
            <a:endParaRPr dirty="0"/>
          </a:p>
          <a:p>
            <a:pPr marL="452438" lvl="1" indent="-184149" algn="l" rtl="0"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•"/>
            </a:pPr>
            <a:r>
              <a:rPr lang="fr-FR" b="1" dirty="0" err="1"/>
              <a:t>S</a:t>
            </a:r>
            <a:r>
              <a:rPr lang="fr-FR" dirty="0" err="1"/>
              <a:t>hared</a:t>
            </a:r>
            <a:r>
              <a:rPr lang="fr-FR" dirty="0"/>
              <a:t> </a:t>
            </a:r>
            <a:r>
              <a:rPr lang="fr-FR" dirty="0" err="1"/>
              <a:t>mobility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cars </a:t>
            </a:r>
            <a:r>
              <a:rPr lang="fr-FR" dirty="0" err="1"/>
              <a:t>will</a:t>
            </a:r>
            <a:r>
              <a:rPr lang="fr-FR" dirty="0"/>
              <a:t> have multiple </a:t>
            </a:r>
            <a:r>
              <a:rPr lang="fr-FR" dirty="0" err="1"/>
              <a:t>users</a:t>
            </a:r>
            <a:r>
              <a:rPr lang="fr-FR" dirty="0"/>
              <a:t> and </a:t>
            </a:r>
            <a:r>
              <a:rPr lang="fr-FR" dirty="0" err="1"/>
              <a:t>consumers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monetize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idle</a:t>
            </a:r>
            <a:r>
              <a:rPr lang="fr-FR" dirty="0"/>
              <a:t> cars.</a:t>
            </a:r>
            <a:endParaRPr dirty="0"/>
          </a:p>
        </p:txBody>
      </p:sp>
      <p:sp>
        <p:nvSpPr>
          <p:cNvPr id="305" name="Google Shape;305;p7"/>
          <p:cNvSpPr/>
          <p:nvPr/>
        </p:nvSpPr>
        <p:spPr>
          <a:xfrm>
            <a:off x="360218" y="4346326"/>
            <a:ext cx="8783782" cy="682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the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car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OEMs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simple: SURVIVAL OF THE FITTEST.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Only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those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will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able to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transform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at the right pace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will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survive 🡪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cars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manufacturers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</a:t>
            </a:r>
            <a:r>
              <a:rPr lang="fr-FR" sz="1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mobility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providers (</a:t>
            </a:r>
            <a:r>
              <a:rPr lang="fr-FR" sz="1400" b="1" u="sng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https://www.youtube.com/watch?v=e2rBzJXLem8</a:t>
            </a:r>
            <a:r>
              <a:rPr lang="fr-FR" sz="1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 </a:t>
            </a:r>
            <a:endParaRPr sz="1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DB9E5F-07FE-F708-1AC2-A07D0913F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800" dirty="0"/>
              <a:t>ANNEX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F49F49D-DFDC-E8AE-3332-20046C655E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13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A015D-CBA3-B1E8-8637-C07DA6E3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677" y="155093"/>
            <a:ext cx="7140741" cy="405000"/>
          </a:xfrm>
        </p:spPr>
        <p:txBody>
          <a:bodyPr/>
          <a:lstStyle/>
          <a:p>
            <a:r>
              <a:rPr lang="fr-FR" dirty="0"/>
              <a:t>Software trends : Software architecture patterns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23B75F1-C9AC-3CA3-0305-15BCA4BE41BC}"/>
              </a:ext>
            </a:extLst>
          </p:cNvPr>
          <p:cNvSpPr txBox="1"/>
          <p:nvPr/>
        </p:nvSpPr>
        <p:spPr>
          <a:xfrm>
            <a:off x="276244" y="2287061"/>
            <a:ext cx="88677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atlassian.com/microservices/microservices-architecture/soa-vs-microservices?utm_source=gdn&amp;utm_medium=paid-display&amp;campaign=21456654650&amp;adgroup=&amp;device=c&amp;devicemodel=&amp;placement=&amp;aceid=&amp;creative=&amp;adtype=&amp;gclid=CjwKCAjw0aS3BhA3EiwAKaD2ZR1qBEfiR1i005m7QkHsv4CtP0rtbH9O-1253yt9MgL_m2_yFUWQHBoCHc4QAvD_BwE&amp;country=&amp;network=x&amp;targetid=&amp;gad_source=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83B919B-D3E9-7DE4-282C-64BE239D13EB}"/>
              </a:ext>
            </a:extLst>
          </p:cNvPr>
          <p:cNvSpPr txBox="1"/>
          <p:nvPr/>
        </p:nvSpPr>
        <p:spPr>
          <a:xfrm>
            <a:off x="337548" y="1225224"/>
            <a:ext cx="8221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https://www.mckinsey.com/industries/automotive-and-assembly/our-insights/rewiring-car-electronics-and-software-architecture-for-the-roaring-2020s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63CBE9-D7C8-7100-8949-3DA57612D7B3}"/>
              </a:ext>
            </a:extLst>
          </p:cNvPr>
          <p:cNvSpPr txBox="1"/>
          <p:nvPr/>
        </p:nvSpPr>
        <p:spPr>
          <a:xfrm>
            <a:off x="337548" y="1748444"/>
            <a:ext cx="7510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https://www.se.rit.edu/~swen-440/reading/Staron%20-%202021%20-%20Software%20Architectures%E2%80%94Views%20and%20Documentation.pdf</a:t>
            </a:r>
          </a:p>
        </p:txBody>
      </p:sp>
    </p:spTree>
    <p:extLst>
      <p:ext uri="{BB962C8B-B14F-4D97-AF65-F5344CB8AC3E}">
        <p14:creationId xmlns:p14="http://schemas.microsoft.com/office/powerpoint/2010/main" val="1701341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A015D-CBA3-B1E8-8637-C07DA6E3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677" y="155093"/>
            <a:ext cx="7140741" cy="405000"/>
          </a:xfrm>
        </p:spPr>
        <p:txBody>
          <a:bodyPr/>
          <a:lstStyle/>
          <a:p>
            <a:r>
              <a:rPr lang="fr-FR" dirty="0"/>
              <a:t>Software trends : </a:t>
            </a:r>
            <a:r>
              <a:rPr lang="fr-FR" dirty="0" err="1"/>
              <a:t>Which</a:t>
            </a:r>
            <a:r>
              <a:rPr lang="fr-FR" dirty="0"/>
              <a:t> Software architecture patterns fit in Automotive </a:t>
            </a:r>
            <a:r>
              <a:rPr lang="fr-FR" dirty="0" err="1"/>
              <a:t>industry</a:t>
            </a:r>
            <a:r>
              <a:rPr lang="fr-FR" dirty="0"/>
              <a:t>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E74C99-C4DA-99B7-1A5F-B5C06B3CE25C}"/>
              </a:ext>
            </a:extLst>
          </p:cNvPr>
          <p:cNvSpPr txBox="1"/>
          <p:nvPr/>
        </p:nvSpPr>
        <p:spPr>
          <a:xfrm>
            <a:off x="4556650" y="4342014"/>
            <a:ext cx="4578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Software Architecture Patterns: What Are the Types and Which Is the Best One for Your Project | Turing</a:t>
            </a:r>
            <a:endParaRPr lang="fr-FR" dirty="0"/>
          </a:p>
        </p:txBody>
      </p:sp>
      <p:pic>
        <p:nvPicPr>
          <p:cNvPr id="1026" name="Picture 2" descr="Analysis of Architectural Patterns in Software Development (2)">
            <a:extLst>
              <a:ext uri="{FF2B5EF4-FFF2-40B4-BE49-F238E27FC236}">
                <a16:creationId xmlns:a16="http://schemas.microsoft.com/office/drawing/2014/main" id="{FF5169BC-854B-526C-E7C3-54228FF44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94"/>
          <a:stretch/>
        </p:blipFill>
        <p:spPr bwMode="auto">
          <a:xfrm>
            <a:off x="165207" y="560093"/>
            <a:ext cx="4075814" cy="43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nalysis of Architectural Patterns in Software Development (2)">
            <a:extLst>
              <a:ext uri="{FF2B5EF4-FFF2-40B4-BE49-F238E27FC236}">
                <a16:creationId xmlns:a16="http://schemas.microsoft.com/office/drawing/2014/main" id="{5DECC513-0B62-E65E-2FDE-D0C68AE85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4"/>
          <a:stretch/>
        </p:blipFill>
        <p:spPr bwMode="auto">
          <a:xfrm>
            <a:off x="4713133" y="705237"/>
            <a:ext cx="4265660" cy="354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C61536-E74E-4F42-1CDE-903F242AA9F1}"/>
              </a:ext>
            </a:extLst>
          </p:cNvPr>
          <p:cNvSpPr/>
          <p:nvPr/>
        </p:nvSpPr>
        <p:spPr>
          <a:xfrm>
            <a:off x="165207" y="2976331"/>
            <a:ext cx="4058775" cy="456082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D898E8-2BB0-6B29-AFB4-02FE2B9F8E53}"/>
              </a:ext>
            </a:extLst>
          </p:cNvPr>
          <p:cNvSpPr/>
          <p:nvPr/>
        </p:nvSpPr>
        <p:spPr>
          <a:xfrm>
            <a:off x="5462814" y="1673131"/>
            <a:ext cx="3515980" cy="518615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48822A-0ED4-35DD-0EEA-B965FA0776FD}"/>
              </a:ext>
            </a:extLst>
          </p:cNvPr>
          <p:cNvSpPr/>
          <p:nvPr/>
        </p:nvSpPr>
        <p:spPr>
          <a:xfrm>
            <a:off x="5462814" y="3633860"/>
            <a:ext cx="3515980" cy="518615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9EC610-BB24-56CA-3477-D4E6FF1D12AB}"/>
              </a:ext>
            </a:extLst>
          </p:cNvPr>
          <p:cNvSpPr/>
          <p:nvPr/>
        </p:nvSpPr>
        <p:spPr>
          <a:xfrm>
            <a:off x="165206" y="2449774"/>
            <a:ext cx="4058775" cy="518615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V2V, V2H, V2G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91AA7C-D871-3B93-BF88-97A626A2C9A4}"/>
              </a:ext>
            </a:extLst>
          </p:cNvPr>
          <p:cNvSpPr/>
          <p:nvPr/>
        </p:nvSpPr>
        <p:spPr>
          <a:xfrm>
            <a:off x="165205" y="1504933"/>
            <a:ext cx="4058775" cy="518615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 err="1">
                <a:solidFill>
                  <a:schemeClr val="bg2"/>
                </a:solidFill>
              </a:rPr>
              <a:t>Remote</a:t>
            </a: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7BC825-A799-0034-7DCA-720A8FD84668}"/>
              </a:ext>
            </a:extLst>
          </p:cNvPr>
          <p:cNvSpPr/>
          <p:nvPr/>
        </p:nvSpPr>
        <p:spPr>
          <a:xfrm>
            <a:off x="182246" y="3905287"/>
            <a:ext cx="4058775" cy="464024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  <a:r>
              <a:rPr lang="fr-FR" b="1" dirty="0" err="1">
                <a:solidFill>
                  <a:schemeClr val="bg2"/>
                </a:solidFill>
              </a:rPr>
              <a:t>Infotainment</a:t>
            </a:r>
            <a:r>
              <a:rPr lang="fr-FR" b="1" dirty="0">
                <a:solidFill>
                  <a:schemeClr val="bg2"/>
                </a:solidFill>
              </a:rPr>
              <a:t> </a:t>
            </a:r>
            <a:r>
              <a:rPr lang="fr-FR" dirty="0"/>
              <a:t>	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AE1351-FE0E-F6F9-577F-F5C9D44CFC7D}"/>
              </a:ext>
            </a:extLst>
          </p:cNvPr>
          <p:cNvSpPr/>
          <p:nvPr/>
        </p:nvSpPr>
        <p:spPr>
          <a:xfrm>
            <a:off x="182246" y="4417159"/>
            <a:ext cx="4058775" cy="464024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bg2"/>
                </a:solidFill>
              </a:rPr>
              <a:t> 	 	PAM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575908-AB41-79EC-E236-001DB1DE228E}"/>
              </a:ext>
            </a:extLst>
          </p:cNvPr>
          <p:cNvSpPr/>
          <p:nvPr/>
        </p:nvSpPr>
        <p:spPr>
          <a:xfrm>
            <a:off x="165204" y="1132764"/>
            <a:ext cx="4058775" cy="324321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9859E3-6C59-0E6D-D636-B8C0F46E818C}"/>
              </a:ext>
            </a:extLst>
          </p:cNvPr>
          <p:cNvSpPr/>
          <p:nvPr/>
        </p:nvSpPr>
        <p:spPr>
          <a:xfrm>
            <a:off x="165204" y="2040341"/>
            <a:ext cx="4058775" cy="401491"/>
          </a:xfrm>
          <a:prstGeom prst="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  <a:r>
              <a:rPr lang="fr-FR" b="1" dirty="0" err="1">
                <a:solidFill>
                  <a:schemeClr val="bg2"/>
                </a:solidFill>
              </a:rPr>
              <a:t>Infotainment</a:t>
            </a:r>
            <a:endParaRPr lang="fr-F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96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B87672-7A18-4F85-90E3-D42EC087FF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C4C26-2A3D-437E-8C26-A80A6A3F0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Groupe </a:t>
            </a:r>
            <a:r>
              <a:rPr lang="fr-FR" dirty="0" err="1"/>
              <a:t>Groupe</a:t>
            </a:r>
            <a:r>
              <a:rPr lang="fr-FR" dirty="0"/>
              <a:t> PSA Systems Architecture On-the-job Training</a:t>
            </a:r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7C8C0D22-4397-4A9F-ACF8-8B1867ED8BFF}"/>
              </a:ext>
            </a:extLst>
          </p:cNvPr>
          <p:cNvSpPr txBox="1">
            <a:spLocks/>
          </p:cNvSpPr>
          <p:nvPr/>
        </p:nvSpPr>
        <p:spPr>
          <a:xfrm>
            <a:off x="422565" y="943484"/>
            <a:ext cx="8582890" cy="314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Century Gothic"/>
              <a:buChar char="▌"/>
              <a:defRPr sz="18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erriweather Sans"/>
              <a:buChar char="-"/>
              <a:defRPr sz="15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202500" indent="-101798" defTabSz="685800">
              <a:spcBef>
                <a:spcPts val="0"/>
              </a:spcBef>
              <a:buClr>
                <a:srgbClr val="309DB5"/>
              </a:buClr>
              <a:defRPr/>
            </a:pPr>
            <a:r>
              <a:rPr lang="en-US" sz="1350" dirty="0">
                <a:solidFill>
                  <a:srgbClr val="309DB5"/>
                </a:solidFill>
              </a:rPr>
              <a:t>Autonomous vehicle</a:t>
            </a:r>
          </a:p>
          <a:p>
            <a:pPr marL="339329" lvl="1" indent="-138112" defTabSz="685800">
              <a:spcBef>
                <a:spcPts val="563"/>
              </a:spcBef>
              <a:buClr>
                <a:srgbClr val="242A75"/>
              </a:buClr>
              <a:buSzPts val="1600"/>
              <a:defRPr/>
            </a:pPr>
            <a:r>
              <a:rPr lang="en-US" sz="1200" dirty="0">
                <a:solidFill>
                  <a:srgbClr val="242A75"/>
                </a:solidFill>
              </a:rPr>
              <a:t>Highway Chauffeur: </a:t>
            </a:r>
          </a:p>
          <a:p>
            <a:pPr marL="535781" lvl="2" indent="-133350" defTabSz="685800">
              <a:spcBef>
                <a:spcPts val="338"/>
              </a:spcBef>
              <a:buClr>
                <a:srgbClr val="253746"/>
              </a:buClr>
              <a:buSzPts val="1500"/>
              <a:defRPr/>
            </a:pPr>
            <a:r>
              <a:rPr lang="en-US" sz="1125" u="sng" dirty="0">
                <a:solidFill>
                  <a:srgbClr val="242A75"/>
                </a:solidFill>
                <a:hlinkClick r:id="rId2"/>
              </a:rPr>
              <a:t>https://www.youtube.com/watch?v=zcgzVEB3llM</a:t>
            </a:r>
            <a:endParaRPr lang="en-US" sz="1125" dirty="0">
              <a:solidFill>
                <a:srgbClr val="253746"/>
              </a:solidFill>
            </a:endParaRPr>
          </a:p>
          <a:p>
            <a:pPr marL="535781" lvl="2" indent="-133350" defTabSz="685800">
              <a:spcBef>
                <a:spcPts val="113"/>
              </a:spcBef>
              <a:buClr>
                <a:srgbClr val="253746"/>
              </a:buClr>
              <a:buSzPts val="1500"/>
              <a:defRPr/>
            </a:pPr>
            <a:r>
              <a:rPr lang="en-US" sz="1125" u="sng" dirty="0">
                <a:solidFill>
                  <a:srgbClr val="242A75"/>
                </a:solidFill>
                <a:hlinkClick r:id="rId3"/>
              </a:rPr>
              <a:t>https://www.youtube.com/watch?v=ReJOvW094_4</a:t>
            </a:r>
            <a:endParaRPr lang="en-US" sz="1125" dirty="0">
              <a:solidFill>
                <a:srgbClr val="253746"/>
              </a:solidFill>
            </a:endParaRPr>
          </a:p>
          <a:p>
            <a:pPr marL="202500" indent="-101798" defTabSz="685800">
              <a:buClr>
                <a:srgbClr val="309DB5"/>
              </a:buClr>
              <a:defRPr/>
            </a:pPr>
            <a:r>
              <a:rPr lang="en-US" sz="1350" dirty="0">
                <a:solidFill>
                  <a:srgbClr val="309DB5"/>
                </a:solidFill>
              </a:rPr>
              <a:t>Connectivity</a:t>
            </a:r>
          </a:p>
          <a:p>
            <a:pPr marL="339329" lvl="1" indent="-138112" defTabSz="685800">
              <a:spcBef>
                <a:spcPts val="563"/>
              </a:spcBef>
              <a:buClr>
                <a:srgbClr val="242A75"/>
              </a:buClr>
              <a:buSzPts val="1600"/>
              <a:defRPr/>
            </a:pPr>
            <a:r>
              <a:rPr lang="en-US" sz="1200" dirty="0">
                <a:solidFill>
                  <a:srgbClr val="242A75"/>
                </a:solidFill>
              </a:rPr>
              <a:t>Vehicle maintenance: health and usage monitoring, design to service,…: </a:t>
            </a:r>
            <a:r>
              <a:rPr lang="en-US" sz="1200" u="sng" dirty="0">
                <a:solidFill>
                  <a:srgbClr val="242A75"/>
                </a:solidFill>
                <a:hlinkClick r:id="rId4"/>
              </a:rPr>
              <a:t>https://www.youtube.com/watch?v=W-RGZ2zlnVI</a:t>
            </a:r>
            <a:endParaRPr lang="en-US" sz="1200" dirty="0">
              <a:solidFill>
                <a:srgbClr val="242A75"/>
              </a:solidFill>
            </a:endParaRPr>
          </a:p>
          <a:p>
            <a:pPr marL="339329" lvl="1" indent="-138112" defTabSz="685800">
              <a:spcBef>
                <a:spcPts val="506"/>
              </a:spcBef>
              <a:buClr>
                <a:srgbClr val="242A75"/>
              </a:buClr>
              <a:buSzPts val="1600"/>
              <a:defRPr/>
            </a:pPr>
            <a:r>
              <a:rPr lang="en-US" sz="1200" dirty="0">
                <a:solidFill>
                  <a:srgbClr val="242A75"/>
                </a:solidFill>
              </a:rPr>
              <a:t>In-vehicle entertainment: </a:t>
            </a:r>
            <a:r>
              <a:rPr lang="en-US" sz="1200" u="sng" dirty="0">
                <a:solidFill>
                  <a:srgbClr val="242A75"/>
                </a:solidFill>
                <a:hlinkClick r:id="rId5"/>
              </a:rPr>
              <a:t>https://www.youtube.com/watch?v=zwhNeLpk_kU</a:t>
            </a:r>
            <a:endParaRPr lang="en-US" sz="1200" dirty="0">
              <a:solidFill>
                <a:srgbClr val="242A75"/>
              </a:solidFill>
            </a:endParaRPr>
          </a:p>
          <a:p>
            <a:pPr marL="339329" lvl="1" indent="-138112" defTabSz="685800">
              <a:spcBef>
                <a:spcPts val="506"/>
              </a:spcBef>
              <a:buClr>
                <a:srgbClr val="242A75"/>
              </a:buClr>
              <a:buSzPts val="1600"/>
              <a:defRPr/>
            </a:pPr>
            <a:r>
              <a:rPr lang="en-US" sz="1200" dirty="0">
                <a:solidFill>
                  <a:srgbClr val="242A75"/>
                </a:solidFill>
              </a:rPr>
              <a:t>Data business: </a:t>
            </a:r>
            <a:r>
              <a:rPr lang="en-US" sz="1200" u="sng" dirty="0">
                <a:solidFill>
                  <a:srgbClr val="242A75"/>
                </a:solidFill>
                <a:hlinkClick r:id="rId6"/>
              </a:rPr>
              <a:t>https://www.youtube.com/watch?v=8F0LOISII78</a:t>
            </a:r>
            <a:endParaRPr lang="en-US" sz="1200" dirty="0">
              <a:solidFill>
                <a:srgbClr val="242A75"/>
              </a:solidFill>
            </a:endParaRPr>
          </a:p>
          <a:p>
            <a:pPr marL="202500" indent="-101798" defTabSz="685800">
              <a:spcBef>
                <a:spcPts val="675"/>
              </a:spcBef>
              <a:buClr>
                <a:srgbClr val="309DB5"/>
              </a:buClr>
              <a:defRPr/>
            </a:pPr>
            <a:r>
              <a:rPr lang="en-US" sz="1350" dirty="0">
                <a:solidFill>
                  <a:srgbClr val="309DB5"/>
                </a:solidFill>
              </a:rPr>
              <a:t>Sharing</a:t>
            </a:r>
          </a:p>
          <a:p>
            <a:pPr marL="339329" lvl="1" indent="-138112" defTabSz="685800">
              <a:spcBef>
                <a:spcPts val="563"/>
              </a:spcBef>
              <a:buClr>
                <a:srgbClr val="242A75"/>
              </a:buClr>
              <a:buSzPts val="1600"/>
              <a:defRPr/>
            </a:pPr>
            <a:r>
              <a:rPr lang="en-US" sz="1200" dirty="0">
                <a:solidFill>
                  <a:srgbClr val="242A75"/>
                </a:solidFill>
              </a:rPr>
              <a:t>Car sharing : </a:t>
            </a:r>
            <a:r>
              <a:rPr lang="en-US" sz="1200" u="sng" dirty="0">
                <a:solidFill>
                  <a:srgbClr val="242A75"/>
                </a:solidFill>
                <a:hlinkClick r:id="rId7"/>
              </a:rPr>
              <a:t>https://www.youtube.com/watch?v=jZ2wreTEKn4</a:t>
            </a:r>
            <a:endParaRPr lang="en-US" sz="1200" dirty="0">
              <a:solidFill>
                <a:srgbClr val="242A75"/>
              </a:solidFill>
            </a:endParaRPr>
          </a:p>
          <a:p>
            <a:pPr marL="339329" lvl="1" indent="-138112" defTabSz="685800">
              <a:spcBef>
                <a:spcPts val="506"/>
              </a:spcBef>
              <a:buClr>
                <a:srgbClr val="242A75"/>
              </a:buClr>
              <a:buSzPts val="1400"/>
              <a:defRPr/>
            </a:pPr>
            <a:r>
              <a:rPr lang="en-US" sz="1200" dirty="0">
                <a:solidFill>
                  <a:srgbClr val="242A75"/>
                </a:solidFill>
              </a:rPr>
              <a:t>Vehicle renting new business model : </a:t>
            </a:r>
            <a:r>
              <a:rPr lang="en-US" sz="1200" dirty="0">
                <a:solidFill>
                  <a:srgbClr val="242A75"/>
                </a:solidFill>
                <a:hlinkClick r:id="rId8"/>
              </a:rPr>
              <a:t>https://www.youtube.com/watch?v=Vzx9_9FkVG8</a:t>
            </a:r>
            <a:endParaRPr lang="en-US" sz="1200" dirty="0">
              <a:solidFill>
                <a:srgbClr val="242A75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F0C8A9D-43F0-4089-A1D0-47D0CB9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44" y="141480"/>
            <a:ext cx="5674128" cy="405000"/>
          </a:xfrm>
        </p:spPr>
        <p:txBody>
          <a:bodyPr/>
          <a:lstStyle/>
          <a:p>
            <a:pPr algn="ctr"/>
            <a:r>
              <a:rPr lang="fr-FR" sz="1800" dirty="0">
                <a:latin typeface="Century Gothic" panose="020B0502020202020204" pitchFamily="34" charset="0"/>
                <a:cs typeface="Arial" panose="020B0604020202020204" pitchFamily="34" charset="0"/>
              </a:rPr>
              <a:t>EXAMPLE OF AUTOMOTIVE TRENDS</a:t>
            </a:r>
          </a:p>
        </p:txBody>
      </p:sp>
    </p:spTree>
    <p:extLst>
      <p:ext uri="{BB962C8B-B14F-4D97-AF65-F5344CB8AC3E}">
        <p14:creationId xmlns:p14="http://schemas.microsoft.com/office/powerpoint/2010/main" val="151696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5C1F84-C3D6-45CE-BEF6-E6B9998281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333215-2450-4685-9C9A-DEFB53900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Groupe PSA Systems Architecture On-the-job Training</a:t>
            </a:r>
            <a:endParaRPr lang="fr-FR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727E1CE-0EF0-4F1F-86BA-A3A7D8B7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254" y="150024"/>
            <a:ext cx="5355556" cy="405000"/>
          </a:xfrm>
        </p:spPr>
        <p:txBody>
          <a:bodyPr/>
          <a:lstStyle/>
          <a:p>
            <a:pPr algn="ctr"/>
            <a:r>
              <a:rPr lang="fr-FR" dirty="0" err="1">
                <a:latin typeface="Century Gothic" panose="020B0502020202020204" pitchFamily="34" charset="0"/>
                <a:cs typeface="Arial" panose="020B0604020202020204" pitchFamily="34" charset="0"/>
              </a:rPr>
              <a:t>What</a:t>
            </a:r>
            <a:r>
              <a:rPr lang="fr-FR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  <a:cs typeface="Arial" panose="020B0604020202020204" pitchFamily="34" charset="0"/>
              </a:rPr>
              <a:t>is</a:t>
            </a:r>
            <a:r>
              <a:rPr lang="fr-FR" dirty="0">
                <a:latin typeface="Century Gothic" panose="020B0502020202020204" pitchFamily="34" charset="0"/>
                <a:cs typeface="Arial" panose="020B0604020202020204" pitchFamily="34" charset="0"/>
              </a:rPr>
              <a:t> the Architecture ? - QCM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5060D913-4F5C-4552-88AF-1978033C4DD8}"/>
              </a:ext>
            </a:extLst>
          </p:cNvPr>
          <p:cNvGraphicFramePr>
            <a:graphicFrameLocks noGrp="1"/>
          </p:cNvGraphicFramePr>
          <p:nvPr/>
        </p:nvGraphicFramePr>
        <p:xfrm>
          <a:off x="287879" y="1007330"/>
          <a:ext cx="8465182" cy="3261360"/>
        </p:xfrm>
        <a:graphic>
          <a:graphicData uri="http://schemas.openxmlformats.org/drawingml/2006/table">
            <a:tbl>
              <a:tblPr firstRow="1" bandRow="1">
                <a:tableStyleId>{86B95B94-0AE6-4221-A076-039712D044CC}</a:tableStyleId>
              </a:tblPr>
              <a:tblGrid>
                <a:gridCol w="1508371">
                  <a:extLst>
                    <a:ext uri="{9D8B030D-6E8A-4147-A177-3AD203B41FA5}">
                      <a16:colId xmlns:a16="http://schemas.microsoft.com/office/drawing/2014/main" val="382166861"/>
                    </a:ext>
                  </a:extLst>
                </a:gridCol>
                <a:gridCol w="1313355">
                  <a:extLst>
                    <a:ext uri="{9D8B030D-6E8A-4147-A177-3AD203B41FA5}">
                      <a16:colId xmlns:a16="http://schemas.microsoft.com/office/drawing/2014/main" val="2623101164"/>
                    </a:ext>
                  </a:extLst>
                </a:gridCol>
                <a:gridCol w="1410864">
                  <a:extLst>
                    <a:ext uri="{9D8B030D-6E8A-4147-A177-3AD203B41FA5}">
                      <a16:colId xmlns:a16="http://schemas.microsoft.com/office/drawing/2014/main" val="2028485023"/>
                    </a:ext>
                  </a:extLst>
                </a:gridCol>
                <a:gridCol w="1410864">
                  <a:extLst>
                    <a:ext uri="{9D8B030D-6E8A-4147-A177-3AD203B41FA5}">
                      <a16:colId xmlns:a16="http://schemas.microsoft.com/office/drawing/2014/main" val="1142606742"/>
                    </a:ext>
                  </a:extLst>
                </a:gridCol>
                <a:gridCol w="1410864">
                  <a:extLst>
                    <a:ext uri="{9D8B030D-6E8A-4147-A177-3AD203B41FA5}">
                      <a16:colId xmlns:a16="http://schemas.microsoft.com/office/drawing/2014/main" val="1748845350"/>
                    </a:ext>
                  </a:extLst>
                </a:gridCol>
                <a:gridCol w="1410864">
                  <a:extLst>
                    <a:ext uri="{9D8B030D-6E8A-4147-A177-3AD203B41FA5}">
                      <a16:colId xmlns:a16="http://schemas.microsoft.com/office/drawing/2014/main" val="2193159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Complex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Complex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Several jobs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Evolutive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Is it an Architect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5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Watchmaker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22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Pilot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Prime minister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36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Football team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92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Paris mayor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0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104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355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069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43101A3-F613-B6C8-897A-A033B3B5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KNOW ABOUT AUTOMOTIVE INDUSTRIES ?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5EA956-2EED-0ECC-165B-DF4F8356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623" y="1202938"/>
            <a:ext cx="5905500" cy="3324225"/>
          </a:xfrm>
          <a:prstGeom prst="rect">
            <a:avLst/>
          </a:prstGeo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A1F3B96-B19C-76F0-44AD-390789F9B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615" y="696541"/>
            <a:ext cx="5302524" cy="4074241"/>
          </a:xfrm>
        </p:spPr>
        <p:txBody>
          <a:bodyPr/>
          <a:lstStyle/>
          <a:p>
            <a:r>
              <a:rPr lang="en-US" dirty="0"/>
              <a:t>Major TRENDS of AUTOMTATIVE INDUSTRY</a:t>
            </a:r>
          </a:p>
          <a:p>
            <a:pPr lvl="1"/>
            <a:r>
              <a:rPr lang="en-US" dirty="0"/>
              <a:t>HISTORIC COMPONENTS</a:t>
            </a:r>
          </a:p>
          <a:p>
            <a:pPr lvl="1"/>
            <a:r>
              <a:rPr lang="en-US" dirty="0"/>
              <a:t>AUTONOMOUS TRENDS</a:t>
            </a:r>
          </a:p>
          <a:p>
            <a:pPr lvl="1"/>
            <a:r>
              <a:rPr lang="en-US" dirty="0"/>
              <a:t>MULTIMEDIA TRENDS</a:t>
            </a:r>
          </a:p>
          <a:p>
            <a:pPr lvl="1"/>
            <a:r>
              <a:rPr lang="en-US" dirty="0"/>
              <a:t>CONNECTIVITY TRENDS</a:t>
            </a:r>
          </a:p>
          <a:p>
            <a:r>
              <a:rPr lang="en-US" dirty="0"/>
              <a:t>Jobs around the vehicle</a:t>
            </a:r>
          </a:p>
          <a:p>
            <a:endParaRPr lang="en-US" dirty="0"/>
          </a:p>
          <a:p>
            <a:r>
              <a:rPr lang="en-US" dirty="0"/>
              <a:t>Supplier trends</a:t>
            </a:r>
          </a:p>
          <a:p>
            <a:endParaRPr lang="en-US" dirty="0"/>
          </a:p>
          <a:p>
            <a:r>
              <a:rPr lang="en-US" dirty="0"/>
              <a:t>Software trends</a:t>
            </a:r>
          </a:p>
          <a:p>
            <a:endParaRPr lang="en-US" dirty="0"/>
          </a:p>
          <a:p>
            <a:r>
              <a:rPr lang="en-US" dirty="0"/>
              <a:t>EE Architecture trends</a:t>
            </a:r>
          </a:p>
        </p:txBody>
      </p:sp>
    </p:spTree>
    <p:extLst>
      <p:ext uri="{BB962C8B-B14F-4D97-AF65-F5344CB8AC3E}">
        <p14:creationId xmlns:p14="http://schemas.microsoft.com/office/powerpoint/2010/main" val="340988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F60662-ED3B-4416-BBFE-91A0EA8ACA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A273BC-D82E-40C2-AABF-1735DA528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Groupe PSA Systems Architecture On-the-job Training</a:t>
            </a:r>
            <a:endParaRPr lang="fr-FR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8BA734CE-BE95-4A48-BDDB-0B5A23439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278" y="141480"/>
            <a:ext cx="6224094" cy="405000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What is the Architecture ? - Major components of the vehicle</a:t>
            </a:r>
            <a:endParaRPr lang="fr-FR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D0BDBD-2FF8-43D8-8DCD-0C73FE05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11" y="817443"/>
            <a:ext cx="2956333" cy="16738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DCF8F8-1624-4639-BDD5-C94377746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029" y="2771007"/>
            <a:ext cx="3488387" cy="19329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4329CE3-961B-41AE-BA53-E2A0C4C2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12" y="2762468"/>
            <a:ext cx="3038836" cy="19650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182D74-29A8-41AB-9614-FBB49D0D5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427" y="671739"/>
            <a:ext cx="3217590" cy="181954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7719157-F4BA-4823-B350-4C458F4A638B}"/>
              </a:ext>
            </a:extLst>
          </p:cNvPr>
          <p:cNvSpPr txBox="1"/>
          <p:nvPr/>
        </p:nvSpPr>
        <p:spPr>
          <a:xfrm>
            <a:off x="454878" y="2447842"/>
            <a:ext cx="215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latin typeface="Century Gothic" panose="020B0502020202020204" pitchFamily="34" charset="0"/>
              </a:rPr>
              <a:t>ICE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66DEEA0-2F8F-47AD-92CF-FF92824C8D2D}"/>
              </a:ext>
            </a:extLst>
          </p:cNvPr>
          <p:cNvSpPr txBox="1"/>
          <p:nvPr/>
        </p:nvSpPr>
        <p:spPr>
          <a:xfrm>
            <a:off x="6497068" y="2551516"/>
            <a:ext cx="215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latin typeface="Century Gothic" panose="020B0502020202020204" pitchFamily="34" charset="0"/>
              </a:rPr>
              <a:t>Plug-in </a:t>
            </a:r>
            <a:r>
              <a:rPr lang="fr-FR" sz="1500" b="1" dirty="0" err="1">
                <a:latin typeface="Century Gothic" panose="020B0502020202020204" pitchFamily="34" charset="0"/>
              </a:rPr>
              <a:t>Hybrid</a:t>
            </a:r>
            <a:r>
              <a:rPr lang="fr-FR" sz="1500" b="1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7E71FA5-2717-4950-ABFB-D036088F97EB}"/>
              </a:ext>
            </a:extLst>
          </p:cNvPr>
          <p:cNvSpPr txBox="1"/>
          <p:nvPr/>
        </p:nvSpPr>
        <p:spPr>
          <a:xfrm>
            <a:off x="504712" y="4594383"/>
            <a:ext cx="215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 err="1">
                <a:latin typeface="Century Gothic" panose="020B0502020202020204" pitchFamily="34" charset="0"/>
              </a:rPr>
              <a:t>Mild-Hybrid</a:t>
            </a:r>
            <a:endParaRPr lang="fr-FR" sz="1500" b="1" dirty="0">
              <a:latin typeface="Century Gothic" panose="020B0502020202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55A88DF-371F-4F87-8CCB-50A6547EA198}"/>
              </a:ext>
            </a:extLst>
          </p:cNvPr>
          <p:cNvSpPr txBox="1"/>
          <p:nvPr/>
        </p:nvSpPr>
        <p:spPr>
          <a:xfrm>
            <a:off x="6341062" y="4649678"/>
            <a:ext cx="215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latin typeface="Century Gothic" panose="020B0502020202020204" pitchFamily="34" charset="0"/>
              </a:rPr>
              <a:t>BEV</a:t>
            </a:r>
          </a:p>
        </p:txBody>
      </p:sp>
    </p:spTree>
    <p:extLst>
      <p:ext uri="{BB962C8B-B14F-4D97-AF65-F5344CB8AC3E}">
        <p14:creationId xmlns:p14="http://schemas.microsoft.com/office/powerpoint/2010/main" val="178102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5C1F84-C3D6-45CE-BEF6-E6B9998281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333215-2450-4685-9C9A-DEFB53900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5989" y="4923496"/>
            <a:ext cx="5244544" cy="369495"/>
          </a:xfrm>
        </p:spPr>
        <p:txBody>
          <a:bodyPr/>
          <a:lstStyle/>
          <a:p>
            <a:r>
              <a:rPr lang="fr-FR" dirty="0"/>
              <a:t>Groupe </a:t>
            </a:r>
            <a:r>
              <a:rPr lang="fr-FR" dirty="0" err="1"/>
              <a:t>Groupe</a:t>
            </a:r>
            <a:r>
              <a:rPr lang="fr-FR" dirty="0"/>
              <a:t> PSA Systems Architecture On-the-job Training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E00F598-ECE8-4B74-93C8-DCCD312A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56" y="685083"/>
            <a:ext cx="1831037" cy="16701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D81B246-16FE-46B7-AAA6-07EC912C031F}"/>
              </a:ext>
            </a:extLst>
          </p:cNvPr>
          <p:cNvSpPr txBox="1"/>
          <p:nvPr/>
        </p:nvSpPr>
        <p:spPr>
          <a:xfrm>
            <a:off x="1061212" y="2461054"/>
            <a:ext cx="215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latin typeface="Century Gothic" panose="020B0502020202020204" pitchFamily="34" charset="0"/>
              </a:rPr>
              <a:t>ICE </a:t>
            </a:r>
            <a:r>
              <a:rPr lang="fr-FR" sz="1500" b="1" dirty="0" err="1">
                <a:latin typeface="Century Gothic" panose="020B0502020202020204" pitchFamily="34" charset="0"/>
              </a:rPr>
              <a:t>Motor</a:t>
            </a:r>
            <a:endParaRPr lang="fr-FR" sz="1500" b="1" dirty="0">
              <a:latin typeface="Century Gothic" panose="020B0502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EBB90CB-352F-4E50-B304-C6BDBC8BE8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"/>
          <a:stretch/>
        </p:blipFill>
        <p:spPr>
          <a:xfrm>
            <a:off x="3211532" y="2784219"/>
            <a:ext cx="1772411" cy="16229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6233C9-6DA4-4E3F-B6AA-8E08CC233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071" y="652796"/>
            <a:ext cx="1586549" cy="145582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1069E9B-AC0E-4AF7-BAE5-111853F5F7B1}"/>
              </a:ext>
            </a:extLst>
          </p:cNvPr>
          <p:cNvSpPr txBox="1"/>
          <p:nvPr/>
        </p:nvSpPr>
        <p:spPr>
          <a:xfrm>
            <a:off x="3150393" y="4466865"/>
            <a:ext cx="215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500" b="1">
                <a:latin typeface="Century Gothic" panose="020B0502020202020204" pitchFamily="34" charset="0"/>
              </a:defRPr>
            </a:lvl1pPr>
          </a:lstStyle>
          <a:p>
            <a:r>
              <a:rPr lang="fr-FR" dirty="0" err="1"/>
              <a:t>Hybrid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D1D6C9-52C4-48BB-9C8E-00078D12EC87}"/>
              </a:ext>
            </a:extLst>
          </p:cNvPr>
          <p:cNvSpPr txBox="1"/>
          <p:nvPr/>
        </p:nvSpPr>
        <p:spPr>
          <a:xfrm>
            <a:off x="5613186" y="2232739"/>
            <a:ext cx="215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500" b="1"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Electric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FF57A376-F79F-4DEB-9FED-786C5208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141480"/>
            <a:ext cx="5748672" cy="405000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What is the Architecture ? - Major components of the vehicle</a:t>
            </a:r>
            <a:endParaRPr lang="fr-FR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5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0552CF-BAF8-4F0A-BE3D-A44BD6A1DC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A60ED1-C06C-474A-9354-BC2D01D9C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Groupe PSA Systems Architecture On-the-job Training</a:t>
            </a:r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EC4F571-9C23-4A89-900E-7E5A4EC0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161358"/>
            <a:ext cx="5748672" cy="405000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What is the Architecture ? – AUTOMATION TRENDS</a:t>
            </a:r>
            <a:endParaRPr lang="fr-FR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4DDFEB-230A-C2CE-2E4D-E524C83D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45" y="800899"/>
            <a:ext cx="1623673" cy="11595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6FED34D-E388-9BCB-E2C6-0888D0C7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04" y="800898"/>
            <a:ext cx="1943819" cy="11657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FF24FB0-89CD-C514-E666-336D9B9DA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14" y="2899293"/>
            <a:ext cx="1965202" cy="134358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013AC48-3E85-A934-FB56-DE3D7D6D15F9}"/>
              </a:ext>
            </a:extLst>
          </p:cNvPr>
          <p:cNvSpPr txBox="1"/>
          <p:nvPr/>
        </p:nvSpPr>
        <p:spPr>
          <a:xfrm>
            <a:off x="335746" y="1965046"/>
            <a:ext cx="264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latin typeface="Century Gothic" panose="020B0502020202020204" pitchFamily="34" charset="0"/>
              </a:rPr>
              <a:t>Level</a:t>
            </a:r>
            <a:r>
              <a:rPr lang="fr-FR" b="1" dirty="0">
                <a:latin typeface="Century Gothic" panose="020B0502020202020204" pitchFamily="34" charset="0"/>
              </a:rPr>
              <a:t> 1 : BSD, AFIL, AEB,ACC, LKA, LPA Park assist etc.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D54FDC-BB12-26EF-B2D9-0E43D00BAA34}"/>
              </a:ext>
            </a:extLst>
          </p:cNvPr>
          <p:cNvSpPr txBox="1"/>
          <p:nvPr/>
        </p:nvSpPr>
        <p:spPr>
          <a:xfrm>
            <a:off x="3495044" y="1965046"/>
            <a:ext cx="2533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latin typeface="Century Gothic" panose="020B0502020202020204" pitchFamily="34" charset="0"/>
              </a:rPr>
              <a:t>Level</a:t>
            </a:r>
            <a:r>
              <a:rPr lang="fr-FR" b="1" dirty="0">
                <a:latin typeface="Century Gothic" panose="020B0502020202020204" pitchFamily="34" charset="0"/>
              </a:rPr>
              <a:t> 2-joint Driving : HIA, Stop in </a:t>
            </a:r>
            <a:r>
              <a:rPr lang="fr-FR" b="1" dirty="0" err="1">
                <a:latin typeface="Century Gothic" panose="020B0502020202020204" pitchFamily="34" charset="0"/>
              </a:rPr>
              <a:t>lane</a:t>
            </a:r>
            <a:r>
              <a:rPr lang="fr-FR" b="1" dirty="0">
                <a:latin typeface="Century Gothic" panose="020B0502020202020204" pitchFamily="34" charset="0"/>
              </a:rPr>
              <a:t>, DAA4,CPK4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49616FA-8609-B2EC-C20B-5771A79E7916}"/>
              </a:ext>
            </a:extLst>
          </p:cNvPr>
          <p:cNvSpPr txBox="1"/>
          <p:nvPr/>
        </p:nvSpPr>
        <p:spPr>
          <a:xfrm>
            <a:off x="6530980" y="1965046"/>
            <a:ext cx="215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latin typeface="Century Gothic" panose="020B0502020202020204" pitchFamily="34" charset="0"/>
              </a:rPr>
              <a:t>Level</a:t>
            </a:r>
            <a:r>
              <a:rPr lang="fr-FR" b="1" dirty="0">
                <a:latin typeface="Century Gothic" panose="020B0502020202020204" pitchFamily="34" charset="0"/>
              </a:rPr>
              <a:t> 3 : TJC,HC, CPK5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2C9E191-39D9-981A-EB7F-51F54862FA7F}"/>
              </a:ext>
            </a:extLst>
          </p:cNvPr>
          <p:cNvSpPr txBox="1"/>
          <p:nvPr/>
        </p:nvSpPr>
        <p:spPr>
          <a:xfrm>
            <a:off x="1706150" y="4215647"/>
            <a:ext cx="2968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latin typeface="Century Gothic" panose="020B0502020202020204" pitchFamily="34" charset="0"/>
              </a:rPr>
              <a:t>Level</a:t>
            </a:r>
            <a:r>
              <a:rPr lang="fr-FR" b="1" dirty="0">
                <a:latin typeface="Century Gothic" panose="020B0502020202020204" pitchFamily="34" charset="0"/>
              </a:rPr>
              <a:t> 4 : driver </a:t>
            </a:r>
            <a:r>
              <a:rPr lang="fr-FR" b="1" dirty="0" err="1">
                <a:latin typeface="Century Gothic" panose="020B0502020202020204" pitchFamily="34" charset="0"/>
              </a:rPr>
              <a:t>does</a:t>
            </a:r>
            <a:r>
              <a:rPr lang="fr-FR" b="1" dirty="0">
                <a:latin typeface="Century Gothic" panose="020B0502020202020204" pitchFamily="34" charset="0"/>
              </a:rPr>
              <a:t> </a:t>
            </a:r>
            <a:r>
              <a:rPr lang="fr-FR" b="1" dirty="0" err="1">
                <a:latin typeface="Century Gothic" panose="020B0502020202020204" pitchFamily="34" charset="0"/>
              </a:rPr>
              <a:t>other</a:t>
            </a:r>
            <a:r>
              <a:rPr lang="fr-FR" b="1" dirty="0">
                <a:latin typeface="Century Gothic" panose="020B0502020202020204" pitchFamily="34" charset="0"/>
              </a:rPr>
              <a:t> </a:t>
            </a:r>
            <a:r>
              <a:rPr lang="fr-FR" b="1" dirty="0" err="1">
                <a:latin typeface="Century Gothic" panose="020B0502020202020204" pitchFamily="34" charset="0"/>
              </a:rPr>
              <a:t>things</a:t>
            </a:r>
            <a:r>
              <a:rPr lang="fr-FR" b="1" dirty="0">
                <a:latin typeface="Century Gothic" panose="020B0502020202020204" pitchFamily="34" charset="0"/>
              </a:rPr>
              <a:t> </a:t>
            </a:r>
            <a:r>
              <a:rPr lang="fr-FR" b="1" dirty="0" err="1">
                <a:latin typeface="Century Gothic" panose="020B0502020202020204" pitchFamily="34" charset="0"/>
              </a:rPr>
              <a:t>during</a:t>
            </a:r>
            <a:r>
              <a:rPr lang="fr-FR" b="1" dirty="0">
                <a:latin typeface="Century Gothic" panose="020B0502020202020204" pitchFamily="34" charset="0"/>
              </a:rPr>
              <a:t> </a:t>
            </a:r>
            <a:r>
              <a:rPr lang="fr-FR" b="1" dirty="0" err="1">
                <a:latin typeface="Century Gothic" panose="020B0502020202020204" pitchFamily="34" charset="0"/>
              </a:rPr>
              <a:t>some</a:t>
            </a:r>
            <a:r>
              <a:rPr lang="fr-FR" b="1" dirty="0">
                <a:latin typeface="Century Gothic" panose="020B0502020202020204" pitchFamily="34" charset="0"/>
              </a:rPr>
              <a:t> </a:t>
            </a:r>
            <a:r>
              <a:rPr lang="fr-FR" b="1" dirty="0" err="1">
                <a:latin typeface="Century Gothic" panose="020B0502020202020204" pitchFamily="34" charset="0"/>
              </a:rPr>
              <a:t>driving</a:t>
            </a:r>
            <a:r>
              <a:rPr lang="fr-FR" b="1" dirty="0">
                <a:latin typeface="Century Gothic" panose="020B0502020202020204" pitchFamily="34" charset="0"/>
              </a:rPr>
              <a:t> phase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1B9BA36-B613-C3DD-20AF-B1F913C8F690}"/>
              </a:ext>
            </a:extLst>
          </p:cNvPr>
          <p:cNvSpPr txBox="1"/>
          <p:nvPr/>
        </p:nvSpPr>
        <p:spPr>
          <a:xfrm rot="19562714">
            <a:off x="1757858" y="1574345"/>
            <a:ext cx="881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Feet off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52C9480-5439-9909-1F44-6AF4BEA59B58}"/>
              </a:ext>
            </a:extLst>
          </p:cNvPr>
          <p:cNvSpPr txBox="1"/>
          <p:nvPr/>
        </p:nvSpPr>
        <p:spPr>
          <a:xfrm rot="19562714">
            <a:off x="4762882" y="1479397"/>
            <a:ext cx="1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Hands off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65218FB-1390-5F13-6231-334AF278C9B1}"/>
              </a:ext>
            </a:extLst>
          </p:cNvPr>
          <p:cNvSpPr txBox="1"/>
          <p:nvPr/>
        </p:nvSpPr>
        <p:spPr>
          <a:xfrm>
            <a:off x="5178732" y="4215647"/>
            <a:ext cx="215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latin typeface="Century Gothic" panose="020B0502020202020204" pitchFamily="34" charset="0"/>
              </a:rPr>
              <a:t>Level</a:t>
            </a:r>
            <a:r>
              <a:rPr lang="fr-FR" b="1" dirty="0">
                <a:latin typeface="Century Gothic" panose="020B0502020202020204" pitchFamily="34" charset="0"/>
              </a:rPr>
              <a:t> 5 : full automation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A44A5C3-C08C-E858-37F9-CE387E75C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893" y="2866924"/>
            <a:ext cx="1212225" cy="66952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AF96110-4B7A-029E-6825-7512B7801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892" y="3528180"/>
            <a:ext cx="1215001" cy="70445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0625CFA-0F7C-6BB5-BEB4-C80A36995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893" y="3524650"/>
            <a:ext cx="1212225" cy="70762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785767D-A98B-1778-B811-496BD445F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891" y="2864658"/>
            <a:ext cx="1215001" cy="671792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B273493-F472-885E-7483-9BAAD3027C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945"/>
          <a:stretch/>
        </p:blipFill>
        <p:spPr>
          <a:xfrm>
            <a:off x="6997669" y="800899"/>
            <a:ext cx="1370373" cy="115952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BF136CF5-1FE3-8F70-8DC9-CFEB291D45D7}"/>
              </a:ext>
            </a:extLst>
          </p:cNvPr>
          <p:cNvSpPr txBox="1"/>
          <p:nvPr/>
        </p:nvSpPr>
        <p:spPr>
          <a:xfrm>
            <a:off x="785867" y="1654955"/>
            <a:ext cx="58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2016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DAFA5B4-24EA-F2C9-72EB-63594E9901F7}"/>
              </a:ext>
            </a:extLst>
          </p:cNvPr>
          <p:cNvSpPr txBox="1"/>
          <p:nvPr/>
        </p:nvSpPr>
        <p:spPr>
          <a:xfrm>
            <a:off x="5159733" y="763521"/>
            <a:ext cx="58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2018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EE5C4A0-D351-170E-0858-FDB44CD07A90}"/>
              </a:ext>
            </a:extLst>
          </p:cNvPr>
          <p:cNvSpPr txBox="1"/>
          <p:nvPr/>
        </p:nvSpPr>
        <p:spPr>
          <a:xfrm>
            <a:off x="7856636" y="763521"/>
            <a:ext cx="58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2020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6A51B90-92BF-EAFC-C38B-3624D8C24301}"/>
              </a:ext>
            </a:extLst>
          </p:cNvPr>
          <p:cNvSpPr txBox="1"/>
          <p:nvPr/>
        </p:nvSpPr>
        <p:spPr>
          <a:xfrm>
            <a:off x="2173026" y="2881855"/>
            <a:ext cx="58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2025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898A494-2DE2-69A5-E9E7-1E86CC3A586D}"/>
              </a:ext>
            </a:extLst>
          </p:cNvPr>
          <p:cNvSpPr txBox="1"/>
          <p:nvPr/>
        </p:nvSpPr>
        <p:spPr>
          <a:xfrm>
            <a:off x="5387817" y="3349655"/>
            <a:ext cx="695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&gt;2025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FA09C4D-C670-D94D-30DD-E9E01450B569}"/>
              </a:ext>
            </a:extLst>
          </p:cNvPr>
          <p:cNvSpPr txBox="1"/>
          <p:nvPr/>
        </p:nvSpPr>
        <p:spPr>
          <a:xfrm rot="19562714">
            <a:off x="6442412" y="3119709"/>
            <a:ext cx="1076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driverless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8D70FF5-91D1-6219-D71A-416A0E39D718}"/>
              </a:ext>
            </a:extLst>
          </p:cNvPr>
          <p:cNvSpPr txBox="1"/>
          <p:nvPr/>
        </p:nvSpPr>
        <p:spPr>
          <a:xfrm rot="19562714">
            <a:off x="7569625" y="1482862"/>
            <a:ext cx="95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Eyes off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378B9B1-A51C-3877-6BFF-AFA0DAA401B6}"/>
              </a:ext>
            </a:extLst>
          </p:cNvPr>
          <p:cNvSpPr txBox="1"/>
          <p:nvPr/>
        </p:nvSpPr>
        <p:spPr>
          <a:xfrm rot="19562714">
            <a:off x="3363616" y="3057022"/>
            <a:ext cx="95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Mind off</a:t>
            </a:r>
          </a:p>
        </p:txBody>
      </p:sp>
    </p:spTree>
    <p:extLst>
      <p:ext uri="{BB962C8B-B14F-4D97-AF65-F5344CB8AC3E}">
        <p14:creationId xmlns:p14="http://schemas.microsoft.com/office/powerpoint/2010/main" val="265158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5C1F84-C3D6-45CE-BEF6-E6B9998281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FF5F6B-36A1-4848-89EC-A94C07F2D9CF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333215-2450-4685-9C9A-DEFB53900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Groupe Groupe PSA Systems Architecture On-the-job Training</a:t>
            </a:r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C8D17C3E-AA8E-495F-B659-B3214D1C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144" y="77581"/>
            <a:ext cx="7088255" cy="405000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What is the Architecture ? - Major components of the vehicle</a:t>
            </a:r>
            <a:endParaRPr lang="fr-FR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1C25AD2-4492-E446-F12D-42BB6FAD4706}"/>
              </a:ext>
            </a:extLst>
          </p:cNvPr>
          <p:cNvSpPr txBox="1"/>
          <p:nvPr/>
        </p:nvSpPr>
        <p:spPr>
          <a:xfrm>
            <a:off x="246041" y="1662254"/>
            <a:ext cx="1753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1930’s</a:t>
            </a:r>
            <a:r>
              <a:rPr lang="en-US" sz="900" dirty="0">
                <a:latin typeface="Century Gothic" panose="020B0502020202020204" pitchFamily="34" charset="0"/>
              </a:rPr>
              <a:t> : AM radio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04C1AD-CB7A-1408-33D0-D4EF176FD9B5}"/>
              </a:ext>
            </a:extLst>
          </p:cNvPr>
          <p:cNvSpPr txBox="1"/>
          <p:nvPr/>
        </p:nvSpPr>
        <p:spPr>
          <a:xfrm>
            <a:off x="2190828" y="1614900"/>
            <a:ext cx="19914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Century Gothic" panose="020B0502020202020204" pitchFamily="34" charset="0"/>
              </a:rPr>
              <a:t>1940’s –1950’s </a:t>
            </a:r>
            <a:r>
              <a:rPr lang="en-US" sz="900" dirty="0">
                <a:latin typeface="Century Gothic" panose="020B0502020202020204" pitchFamily="34" charset="0"/>
              </a:rPr>
              <a:t>: Radio preset </a:t>
            </a:r>
            <a:r>
              <a:rPr lang="en-US" sz="900" dirty="0" err="1">
                <a:latin typeface="Century Gothic" panose="020B0502020202020204" pitchFamily="34" charset="0"/>
              </a:rPr>
              <a:t>switchs</a:t>
            </a:r>
            <a:r>
              <a:rPr lang="en-US" sz="900" dirty="0">
                <a:latin typeface="Century Gothic" panose="020B0502020202020204" pitchFamily="34" charset="0"/>
              </a:rPr>
              <a:t> and </a:t>
            </a:r>
            <a:r>
              <a:rPr lang="en-US" sz="900" dirty="0" err="1">
                <a:latin typeface="Century Gothic" panose="020B0502020202020204" pitchFamily="34" charset="0"/>
              </a:rPr>
              <a:t>knobes</a:t>
            </a:r>
            <a:r>
              <a:rPr lang="en-US" sz="900" dirty="0">
                <a:latin typeface="Century Gothic" panose="020B0502020202020204" pitchFamily="34" charset="0"/>
              </a:rPr>
              <a:t> between channel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7F53FB5-0118-2226-A8FE-7B5BFB775C60}"/>
              </a:ext>
            </a:extLst>
          </p:cNvPr>
          <p:cNvSpPr txBox="1"/>
          <p:nvPr/>
        </p:nvSpPr>
        <p:spPr>
          <a:xfrm>
            <a:off x="4571999" y="1645678"/>
            <a:ext cx="202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000" b="1"/>
            </a:lvl1pPr>
          </a:lstStyle>
          <a:p>
            <a:r>
              <a:rPr lang="en-US" sz="900" dirty="0">
                <a:latin typeface="Century Gothic" panose="020B0502020202020204" pitchFamily="34" charset="0"/>
              </a:rPr>
              <a:t>1960’s-1980s : </a:t>
            </a:r>
            <a:r>
              <a:rPr lang="en-US" sz="900" b="0" dirty="0">
                <a:latin typeface="Century Gothic" panose="020B0502020202020204" pitchFamily="34" charset="0"/>
              </a:rPr>
              <a:t>cassette tapes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FD846E3-BC9C-A161-993C-8CF101704B09}"/>
              </a:ext>
            </a:extLst>
          </p:cNvPr>
          <p:cNvSpPr txBox="1"/>
          <p:nvPr/>
        </p:nvSpPr>
        <p:spPr>
          <a:xfrm>
            <a:off x="7239503" y="1660696"/>
            <a:ext cx="1250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000" b="1"/>
            </a:lvl1pPr>
          </a:lstStyle>
          <a:p>
            <a:r>
              <a:rPr lang="en-US" sz="900" dirty="0">
                <a:latin typeface="Century Gothic" panose="020B0502020202020204" pitchFamily="34" charset="0"/>
              </a:rPr>
              <a:t>1990’s : </a:t>
            </a:r>
            <a:r>
              <a:rPr lang="en-US" sz="900" b="0" dirty="0">
                <a:latin typeface="Century Gothic" panose="020B0502020202020204" pitchFamily="34" charset="0"/>
              </a:rPr>
              <a:t>CDs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4A441A3-5CDF-10BA-01B7-05B285872F35}"/>
              </a:ext>
            </a:extLst>
          </p:cNvPr>
          <p:cNvSpPr txBox="1"/>
          <p:nvPr/>
        </p:nvSpPr>
        <p:spPr>
          <a:xfrm>
            <a:off x="483636" y="4112322"/>
            <a:ext cx="1753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2000’s</a:t>
            </a:r>
            <a:r>
              <a:rPr lang="en-US" sz="900" dirty="0">
                <a:latin typeface="Century Gothic" panose="020B0502020202020204" pitchFamily="34" charset="0"/>
              </a:rPr>
              <a:t> : Mp3, Ble, hands free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8690609-D5CB-F47D-1F99-030F7F2E78B6}"/>
              </a:ext>
            </a:extLst>
          </p:cNvPr>
          <p:cNvSpPr txBox="1"/>
          <p:nvPr/>
        </p:nvSpPr>
        <p:spPr>
          <a:xfrm>
            <a:off x="2497456" y="4014989"/>
            <a:ext cx="21607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2010s</a:t>
            </a:r>
            <a:r>
              <a:rPr lang="en-US" sz="900" dirty="0">
                <a:latin typeface="Century Gothic" panose="020B0502020202020204" pitchFamily="34" charset="0"/>
              </a:rPr>
              <a:t> : Touch screens, android auto, apple </a:t>
            </a:r>
            <a:r>
              <a:rPr lang="en-US" sz="900" dirty="0" err="1">
                <a:latin typeface="Century Gothic" panose="020B0502020202020204" pitchFamily="34" charset="0"/>
              </a:rPr>
              <a:t>carplay</a:t>
            </a:r>
            <a:r>
              <a:rPr lang="en-US" sz="900" dirty="0">
                <a:latin typeface="Century Gothic" panose="020B0502020202020204" pitchFamily="34" charset="0"/>
              </a:rPr>
              <a:t>, applications, </a:t>
            </a:r>
            <a:r>
              <a:rPr lang="en-US" sz="900" dirty="0" err="1">
                <a:latin typeface="Century Gothic" panose="020B0502020202020204" pitchFamily="34" charset="0"/>
              </a:rPr>
              <a:t>wifi</a:t>
            </a:r>
            <a:r>
              <a:rPr lang="en-US" sz="900" dirty="0">
                <a:latin typeface="Century Gothic" panose="020B0502020202020204" pitchFamily="34" charset="0"/>
              </a:rPr>
              <a:t>, GPS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F397E67-0767-75BC-DEFE-BAD14EAA28E5}"/>
              </a:ext>
            </a:extLst>
          </p:cNvPr>
          <p:cNvSpPr txBox="1"/>
          <p:nvPr/>
        </p:nvSpPr>
        <p:spPr>
          <a:xfrm>
            <a:off x="4990271" y="3992896"/>
            <a:ext cx="19204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entury Gothic" panose="020B0502020202020204" pitchFamily="34" charset="0"/>
              </a:rPr>
              <a:t>Today</a:t>
            </a:r>
            <a:r>
              <a:rPr lang="en-US" sz="900" dirty="0">
                <a:latin typeface="Century Gothic" panose="020B0502020202020204" pitchFamily="34" charset="0"/>
              </a:rPr>
              <a:t> : internet connectivity, 3D, smart navigation,  augmented reality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F293578-B0A6-C452-582F-F8596838DD48}"/>
              </a:ext>
            </a:extLst>
          </p:cNvPr>
          <p:cNvSpPr txBox="1"/>
          <p:nvPr/>
        </p:nvSpPr>
        <p:spPr>
          <a:xfrm>
            <a:off x="1209768" y="4481898"/>
            <a:ext cx="665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Century Gothic" panose="020B0502020202020204" pitchFamily="34" charset="0"/>
              </a:rPr>
              <a:t>Automotive industry follows the </a:t>
            </a:r>
            <a:r>
              <a:rPr lang="en-US" sz="1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multimedia</a:t>
            </a:r>
            <a:r>
              <a:rPr lang="en-US" sz="1800" b="1" dirty="0">
                <a:latin typeface="Century Gothic" panose="020B0502020202020204" pitchFamily="34" charset="0"/>
              </a:rPr>
              <a:t> trends 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92936C7-8886-476B-1E5E-CBFEE6420DAF}"/>
              </a:ext>
            </a:extLst>
          </p:cNvPr>
          <p:cNvGrpSpPr/>
          <p:nvPr/>
        </p:nvGrpSpPr>
        <p:grpSpPr>
          <a:xfrm>
            <a:off x="160579" y="1081247"/>
            <a:ext cx="8822839" cy="2894156"/>
            <a:chOff x="-155151" y="1073201"/>
            <a:chExt cx="8822839" cy="2460100"/>
          </a:xfrm>
        </p:grpSpPr>
        <p:sp>
          <p:nvSpPr>
            <p:cNvPr id="7" name="Flèche : demi-tour 6">
              <a:extLst>
                <a:ext uri="{FF2B5EF4-FFF2-40B4-BE49-F238E27FC236}">
                  <a16:creationId xmlns:a16="http://schemas.microsoft.com/office/drawing/2014/main" id="{9063E71F-8A37-C6C7-691C-9141166972A4}"/>
                </a:ext>
              </a:extLst>
            </p:cNvPr>
            <p:cNvSpPr/>
            <p:nvPr/>
          </p:nvSpPr>
          <p:spPr>
            <a:xfrm rot="5400000" flipV="1">
              <a:off x="3099704" y="-1139397"/>
              <a:ext cx="1417843" cy="7927553"/>
            </a:xfrm>
            <a:prstGeom prst="uturnArrow">
              <a:avLst>
                <a:gd name="adj1" fmla="val 25935"/>
                <a:gd name="adj2" fmla="val 23786"/>
                <a:gd name="adj3" fmla="val 25000"/>
                <a:gd name="adj4" fmla="val 43750"/>
                <a:gd name="adj5" fmla="val 10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DE4743-620B-81FD-DD5F-7F1A34545665}"/>
                </a:ext>
              </a:extLst>
            </p:cNvPr>
            <p:cNvSpPr/>
            <p:nvPr/>
          </p:nvSpPr>
          <p:spPr>
            <a:xfrm>
              <a:off x="208278" y="1073201"/>
              <a:ext cx="7564124" cy="3777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c plein 9">
              <a:extLst>
                <a:ext uri="{FF2B5EF4-FFF2-40B4-BE49-F238E27FC236}">
                  <a16:creationId xmlns:a16="http://schemas.microsoft.com/office/drawing/2014/main" id="{5291E8E1-8669-5902-B997-DBB22642F206}"/>
                </a:ext>
              </a:extLst>
            </p:cNvPr>
            <p:cNvSpPr/>
            <p:nvPr/>
          </p:nvSpPr>
          <p:spPr>
            <a:xfrm rot="5400000">
              <a:off x="7067489" y="877857"/>
              <a:ext cx="1404730" cy="1795668"/>
            </a:xfrm>
            <a:prstGeom prst="blockArc">
              <a:avLst>
                <a:gd name="adj1" fmla="val 10800000"/>
                <a:gd name="adj2" fmla="val 68745"/>
                <a:gd name="adj3" fmla="val 2641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34032873-81B5-1697-90F7-102C05C2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2" y="765980"/>
            <a:ext cx="1481529" cy="8442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72B5251-BD94-8DDA-529F-BC9DF7A1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52" y="759179"/>
            <a:ext cx="1419182" cy="8272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D306F68-A4FA-4840-615F-2CC30DBCC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954" y="809081"/>
            <a:ext cx="1723640" cy="77974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75B504F-5133-ECE1-3B2A-5F48FE989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397" y="809081"/>
            <a:ext cx="1723641" cy="81226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8C11FD9-6BD5-A718-A777-4D73F44EB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08" y="3199728"/>
            <a:ext cx="1350909" cy="91259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0FDA27A-FA42-5FA1-0E93-76E29B062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16" y="3199590"/>
            <a:ext cx="1530625" cy="83134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22EB4448-1C22-09F1-D654-5B5533AFA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6380" y="3147331"/>
            <a:ext cx="1350910" cy="83133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670E4B0-3FFF-5FCF-9BF5-932B15BB6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482" y="3164860"/>
            <a:ext cx="1800505" cy="8192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BD8AD9-0240-D770-D382-9782561268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8820" y="3164860"/>
            <a:ext cx="382595" cy="4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40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8741A488-EB5E-D315-5B01-28012AEC67B0}"/>
              </a:ext>
            </a:extLst>
          </p:cNvPr>
          <p:cNvSpPr/>
          <p:nvPr/>
        </p:nvSpPr>
        <p:spPr>
          <a:xfrm>
            <a:off x="934278" y="574836"/>
            <a:ext cx="7308574" cy="39938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BA604B-642E-0489-EB4B-6325D4B4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347" y="48882"/>
            <a:ext cx="5048384" cy="40500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CONNECTIVITY TRENDS</a:t>
            </a:r>
          </a:p>
        </p:txBody>
      </p:sp>
      <p:pic>
        <p:nvPicPr>
          <p:cNvPr id="20" name="Image 19">
            <a:hlinkClick r:id="rId3"/>
            <a:extLst>
              <a:ext uri="{FF2B5EF4-FFF2-40B4-BE49-F238E27FC236}">
                <a16:creationId xmlns:a16="http://schemas.microsoft.com/office/drawing/2014/main" id="{81203943-234C-4219-71C1-197F0F51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76" y="1709961"/>
            <a:ext cx="2626846" cy="15367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78E569F-383B-8CEC-EF51-192FD8D68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9" y="2087241"/>
            <a:ext cx="1205409" cy="52825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EB24244-5DBB-EFDD-21A2-FFD66E2E2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270" y="454316"/>
            <a:ext cx="780356" cy="66580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82CF393-EEF2-5A64-17FA-B7698F976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5244" y="332928"/>
            <a:ext cx="660357" cy="68016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2EB5BDF-103F-BABA-1F79-DA6102E2CDB1}"/>
              </a:ext>
            </a:extLst>
          </p:cNvPr>
          <p:cNvSpPr txBox="1"/>
          <p:nvPr/>
        </p:nvSpPr>
        <p:spPr>
          <a:xfrm>
            <a:off x="1191565" y="2220045"/>
            <a:ext cx="58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1996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BE965F2-E50E-4F2E-5B63-CBA71819EA2A}"/>
              </a:ext>
            </a:extLst>
          </p:cNvPr>
          <p:cNvSpPr txBox="1"/>
          <p:nvPr/>
        </p:nvSpPr>
        <p:spPr>
          <a:xfrm>
            <a:off x="2461721" y="1091689"/>
            <a:ext cx="58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E4920F7-4BF2-2CEA-7F32-61B5C676BD43}"/>
              </a:ext>
            </a:extLst>
          </p:cNvPr>
          <p:cNvSpPr txBox="1"/>
          <p:nvPr/>
        </p:nvSpPr>
        <p:spPr>
          <a:xfrm>
            <a:off x="5586851" y="994174"/>
            <a:ext cx="58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2005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3D1EE98-39EB-B813-12E6-06AA188E236C}"/>
              </a:ext>
            </a:extLst>
          </p:cNvPr>
          <p:cNvSpPr txBox="1"/>
          <p:nvPr/>
        </p:nvSpPr>
        <p:spPr>
          <a:xfrm>
            <a:off x="7315741" y="1958179"/>
            <a:ext cx="58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2015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079AC48-8C04-64E9-0699-6AC56C23E47B}"/>
              </a:ext>
            </a:extLst>
          </p:cNvPr>
          <p:cNvSpPr txBox="1"/>
          <p:nvPr/>
        </p:nvSpPr>
        <p:spPr>
          <a:xfrm>
            <a:off x="5771568" y="3861792"/>
            <a:ext cx="58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2016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90F5F66-7C8E-DCFC-75B7-46803E7E5797}"/>
              </a:ext>
            </a:extLst>
          </p:cNvPr>
          <p:cNvGrpSpPr/>
          <p:nvPr/>
        </p:nvGrpSpPr>
        <p:grpSpPr>
          <a:xfrm>
            <a:off x="7865206" y="1646976"/>
            <a:ext cx="887713" cy="898254"/>
            <a:chOff x="7527417" y="2217537"/>
            <a:chExt cx="887713" cy="898254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32A5C18A-B2A4-A868-E3E7-1D8710053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7417" y="2217537"/>
              <a:ext cx="458265" cy="456646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9641E656-E878-1F14-E259-9403B42E9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95949" y="2217538"/>
              <a:ext cx="419181" cy="468429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6A33011-79B0-3367-3F6A-5313C6DD1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47274" y="2667977"/>
              <a:ext cx="458265" cy="447814"/>
            </a:xfrm>
            <a:prstGeom prst="rect">
              <a:avLst/>
            </a:prstGeom>
          </p:spPr>
        </p:pic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92C4048C-472D-CEBD-7443-DA97A268CD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1289" y="3921815"/>
            <a:ext cx="752362" cy="57047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DBFFE14-F90A-88B5-D7BA-4519DDA9FB49}"/>
              </a:ext>
            </a:extLst>
          </p:cNvPr>
          <p:cNvSpPr/>
          <p:nvPr/>
        </p:nvSpPr>
        <p:spPr>
          <a:xfrm>
            <a:off x="7482139" y="2605498"/>
            <a:ext cx="1529674" cy="27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Vehicle interaction with smart device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89E7C2-4DA8-045D-3F4A-F436AD90D7C5}"/>
              </a:ext>
            </a:extLst>
          </p:cNvPr>
          <p:cNvSpPr/>
          <p:nvPr/>
        </p:nvSpPr>
        <p:spPr>
          <a:xfrm>
            <a:off x="6119154" y="4499376"/>
            <a:ext cx="2319688" cy="456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Vehicle to objects, more remote information, range, trips, recharge etc.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A129BA-EB62-C0FF-BF89-E0755AFCAED6}"/>
              </a:ext>
            </a:extLst>
          </p:cNvPr>
          <p:cNvSpPr/>
          <p:nvPr/>
        </p:nvSpPr>
        <p:spPr>
          <a:xfrm>
            <a:off x="3511826" y="3178634"/>
            <a:ext cx="2075025" cy="260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Future of connectivity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353528-7115-63A0-E1B4-5DF451A8EC9F}"/>
              </a:ext>
            </a:extLst>
          </p:cNvPr>
          <p:cNvSpPr/>
          <p:nvPr/>
        </p:nvSpPr>
        <p:spPr>
          <a:xfrm>
            <a:off x="1206165" y="4891695"/>
            <a:ext cx="2029703" cy="260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Vehicle update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766474D0-4B8E-1F56-444E-461B1B300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0298" y="3914726"/>
            <a:ext cx="662943" cy="57047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5D9C817-CD0A-95B6-5D9F-42B3BCEA4AE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89"/>
          <a:stretch/>
        </p:blipFill>
        <p:spPr>
          <a:xfrm>
            <a:off x="1402155" y="4169569"/>
            <a:ext cx="1660849" cy="743777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ADF165FC-BEE5-0572-A9EF-29FCE24C522F}"/>
              </a:ext>
            </a:extLst>
          </p:cNvPr>
          <p:cNvSpPr txBox="1"/>
          <p:nvPr/>
        </p:nvSpPr>
        <p:spPr>
          <a:xfrm>
            <a:off x="2352393" y="3890228"/>
            <a:ext cx="58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5D0709-D788-1782-B579-CF8AE51114F5}"/>
              </a:ext>
            </a:extLst>
          </p:cNvPr>
          <p:cNvSpPr/>
          <p:nvPr/>
        </p:nvSpPr>
        <p:spPr>
          <a:xfrm>
            <a:off x="4973301" y="1250065"/>
            <a:ext cx="2029703" cy="260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Multimedia sharing, navigation sharing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6A3A84-D7D2-6184-F766-DEDA9EEFEE7A}"/>
              </a:ext>
            </a:extLst>
          </p:cNvPr>
          <p:cNvSpPr/>
          <p:nvPr/>
        </p:nvSpPr>
        <p:spPr>
          <a:xfrm>
            <a:off x="0" y="2764669"/>
            <a:ext cx="2029703" cy="260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Assistance of driver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FCC8756-4161-A797-9D05-061D426A3C89}"/>
              </a:ext>
            </a:extLst>
          </p:cNvPr>
          <p:cNvSpPr/>
          <p:nvPr/>
        </p:nvSpPr>
        <p:spPr>
          <a:xfrm>
            <a:off x="1690347" y="1329109"/>
            <a:ext cx="2029703" cy="260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Emergency Assistance</a:t>
            </a: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3B67688D-8F9E-4EF0-F16A-8EC5DB24C0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146" y="2579146"/>
            <a:ext cx="1205409" cy="229944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442AF190-5350-43F5-2E6E-4C1661ADDF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2920" y="1507424"/>
            <a:ext cx="1086929" cy="209408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EAC10F87-2211-AA39-5B49-FE617BAD5D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2139" y="2866982"/>
            <a:ext cx="1701912" cy="298461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A03FA08E-001D-B5A8-C407-4F4EEDA6C6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7361" y="4002734"/>
            <a:ext cx="1114413" cy="2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3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BA0E30-FC9A-9E7E-8EE6-455DDDEE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077" y="-8114"/>
            <a:ext cx="7140741" cy="40500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ELECTRICAL &amp; ELECTRONICAL TRENDS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9DAB06-84CA-73B9-1650-81969C5C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49" y="396886"/>
            <a:ext cx="5769702" cy="4518848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17634245"/>
      </p:ext>
    </p:extLst>
  </p:cSld>
  <p:clrMapOvr>
    <a:masterClrMapping/>
  </p:clrMapOvr>
</p:sld>
</file>

<file path=ppt/theme/theme1.xml><?xml version="1.0" encoding="utf-8"?>
<a:theme xmlns:a="http://schemas.openxmlformats.org/drawingml/2006/main" name="Thales_global_4.3_VF">
  <a:themeElements>
    <a:clrScheme name="Thales NEW">
      <a:dk1>
        <a:srgbClr val="242A75"/>
      </a:dk1>
      <a:lt1>
        <a:srgbClr val="FFFFFF"/>
      </a:lt1>
      <a:dk2>
        <a:srgbClr val="242A75"/>
      </a:dk2>
      <a:lt2>
        <a:srgbClr val="309DB5"/>
      </a:lt2>
      <a:accent1>
        <a:srgbClr val="B42573"/>
      </a:accent1>
      <a:accent2>
        <a:srgbClr val="7D7EAB"/>
      </a:accent2>
      <a:accent3>
        <a:srgbClr val="69A3B9"/>
      </a:accent3>
      <a:accent4>
        <a:srgbClr val="253746"/>
      </a:accent4>
      <a:accent5>
        <a:srgbClr val="C3D600"/>
      </a:accent5>
      <a:accent6>
        <a:srgbClr val="E1CD00"/>
      </a:accent6>
      <a:hlink>
        <a:srgbClr val="242A75"/>
      </a:hlink>
      <a:folHlink>
        <a:srgbClr val="242A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6B952F9F4DBB8D4D9CE83D8CB625A75A" ma:contentTypeVersion="2" ma:contentTypeDescription="新建文档。" ma:contentTypeScope="" ma:versionID="c0a38645ddd79b8cfb0a9bb5fca33e22">
  <xsd:schema xmlns:xsd="http://www.w3.org/2001/XMLSchema" xmlns:xs="http://www.w3.org/2001/XMLSchema" xmlns:p="http://schemas.microsoft.com/office/2006/metadata/properties" xmlns:ns2="91798d4f-fc9c-41a6-bfbc-7a99f16a5076" targetNamespace="http://schemas.microsoft.com/office/2006/metadata/properties" ma:root="true" ma:fieldsID="f20e5ba9f2481c017b8acdb01a8d0f0d" ns2:_="">
    <xsd:import namespace="91798d4f-fc9c-41a6-bfbc-7a99f16a50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798d4f-fc9c-41a6-bfbc-7a99f16a50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885527-0A11-4A50-AE3C-A801CF2D0AFE}">
  <ds:schemaRefs>
    <ds:schemaRef ds:uri="http://purl.org/dc/elements/1.1/"/>
    <ds:schemaRef ds:uri="http://schemas.microsoft.com/office/2006/metadata/properties"/>
    <ds:schemaRef ds:uri="91798d4f-fc9c-41a6-bfbc-7a99f16a507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1FC1190-850A-43A3-9B0D-B1F75B447A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340D02-46CC-4730-BC91-E05F02CC53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798d4f-fc9c-41a6-bfbc-7a99f16a50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37153</TotalTime>
  <Words>1422</Words>
  <Application>Microsoft Office PowerPoint</Application>
  <PresentationFormat>Affichage à l'écran (16:9)</PresentationFormat>
  <Paragraphs>270</Paragraphs>
  <Slides>24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Calibri</vt:lpstr>
      <vt:lpstr>Merriweather Sans</vt:lpstr>
      <vt:lpstr>Wingdings</vt:lpstr>
      <vt:lpstr>Century Gothic</vt:lpstr>
      <vt:lpstr>Arial</vt:lpstr>
      <vt:lpstr>Thales_global_4.3_VF</vt:lpstr>
      <vt:lpstr>Vehicle Architecting for « ACES »</vt:lpstr>
      <vt:lpstr>Digital transformation in the automotive industry – ACES</vt:lpstr>
      <vt:lpstr>WHAT DO YOU KNOW ABOUT AUTOMOTIVE INDUSTRIES ?</vt:lpstr>
      <vt:lpstr>What is the Architecture ? - Major components of the vehicle</vt:lpstr>
      <vt:lpstr>What is the Architecture ? - Major components of the vehicle</vt:lpstr>
      <vt:lpstr>What is the Architecture ? – AUTOMATION TRENDS</vt:lpstr>
      <vt:lpstr>What is the Architecture ? - Major components of the vehicle</vt:lpstr>
      <vt:lpstr>CONNECTIVITY TRENDS</vt:lpstr>
      <vt:lpstr>ELECTRICAL &amp; ELECTRONICAL TRENDS</vt:lpstr>
      <vt:lpstr>SOFTWARE TRENDS</vt:lpstr>
      <vt:lpstr>What is the Architecture ? – Jobs around the vehicle </vt:lpstr>
      <vt:lpstr>What is the Architecture ? - </vt:lpstr>
      <vt:lpstr>What is the Architecture ? – Supplier trends</vt:lpstr>
      <vt:lpstr>What is the Architecture ? </vt:lpstr>
      <vt:lpstr>What is the Architecture ? - Vocabulary</vt:lpstr>
      <vt:lpstr>What is the architecture - Conclusion</vt:lpstr>
      <vt:lpstr>Class format &amp; grading principles</vt:lpstr>
      <vt:lpstr>Topics</vt:lpstr>
      <vt:lpstr>For next week</vt:lpstr>
      <vt:lpstr>ANNEX</vt:lpstr>
      <vt:lpstr>Software trends : Software architecture patterns</vt:lpstr>
      <vt:lpstr>Software trends : Which Software architecture patterns fit in Automotive industry ?</vt:lpstr>
      <vt:lpstr>EXAMPLE OF AUTOMOTIVE TRENDS</vt:lpstr>
      <vt:lpstr>What is the Architecture ? - QCM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Architecting for « ACES »</dc:title>
  <dc:creator>Utilisateur de Microsoft Office</dc:creator>
  <cp:lastModifiedBy>REGIS NTONGSI</cp:lastModifiedBy>
  <cp:revision>82</cp:revision>
  <dcterms:created xsi:type="dcterms:W3CDTF">2017-01-11T15:41:34Z</dcterms:created>
  <dcterms:modified xsi:type="dcterms:W3CDTF">2024-11-19T16:10:07Z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0x0101006B952F9F4DBB8D4D9CE83D8CB625A75A</vt:lpwstr>
  </property>
  <property fmtid="{D5CDD505-2E9C-101B-9397-08002B2CF9AE}" pid="3" name="MSIP_Label_2fd53d93-3f4c-4b90-b511-bd6bdbb4fba9_Enabled">
    <vt:lpwstr>true</vt:lpwstr>
  </property>
  <property fmtid="{D5CDD505-2E9C-101B-9397-08002B2CF9AE}" pid="4" name="MSIP_Label_2fd53d93-3f4c-4b90-b511-bd6bdbb4fba9_SetDate">
    <vt:lpwstr>2021-11-09T06:52:45Z</vt:lpwstr>
  </property>
  <property fmtid="{D5CDD505-2E9C-101B-9397-08002B2CF9AE}" pid="5" name="MSIP_Label_2fd53d93-3f4c-4b90-b511-bd6bdbb4fba9_Method">
    <vt:lpwstr>Standard</vt:lpwstr>
  </property>
  <property fmtid="{D5CDD505-2E9C-101B-9397-08002B2CF9AE}" pid="6" name="MSIP_Label_2fd53d93-3f4c-4b90-b511-bd6bdbb4fba9_Name">
    <vt:lpwstr>2fd53d93-3f4c-4b90-b511-bd6bdbb4fba9</vt:lpwstr>
  </property>
  <property fmtid="{D5CDD505-2E9C-101B-9397-08002B2CF9AE}" pid="7" name="MSIP_Label_2fd53d93-3f4c-4b90-b511-bd6bdbb4fba9_SiteId">
    <vt:lpwstr>d852d5cd-724c-4128-8812-ffa5db3f8507</vt:lpwstr>
  </property>
  <property fmtid="{D5CDD505-2E9C-101B-9397-08002B2CF9AE}" pid="8" name="MSIP_Label_2fd53d93-3f4c-4b90-b511-bd6bdbb4fba9_ActionId">
    <vt:lpwstr/>
  </property>
  <property fmtid="{D5CDD505-2E9C-101B-9397-08002B2CF9AE}" pid="9" name="MSIP_Label_2fd53d93-3f4c-4b90-b511-bd6bdbb4fba9_ContentBits">
    <vt:lpwstr>0</vt:lpwstr>
  </property>
</Properties>
</file>